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22"/>
  </p:notesMasterIdLst>
  <p:handoutMasterIdLst>
    <p:handoutMasterId r:id="rId23"/>
  </p:handoutMasterIdLst>
  <p:sldIdLst>
    <p:sldId id="270" r:id="rId2"/>
    <p:sldId id="339" r:id="rId3"/>
    <p:sldId id="322" r:id="rId4"/>
    <p:sldId id="352" r:id="rId5"/>
    <p:sldId id="354" r:id="rId6"/>
    <p:sldId id="353" r:id="rId7"/>
    <p:sldId id="351" r:id="rId8"/>
    <p:sldId id="340" r:id="rId9"/>
    <p:sldId id="350" r:id="rId10"/>
    <p:sldId id="343" r:id="rId11"/>
    <p:sldId id="344" r:id="rId12"/>
    <p:sldId id="358" r:id="rId13"/>
    <p:sldId id="360" r:id="rId14"/>
    <p:sldId id="345" r:id="rId15"/>
    <p:sldId id="346" r:id="rId16"/>
    <p:sldId id="362" r:id="rId17"/>
    <p:sldId id="355" r:id="rId18"/>
    <p:sldId id="359" r:id="rId19"/>
    <p:sldId id="321" r:id="rId20"/>
    <p:sldId id="363" r:id="rId21"/>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8" autoAdjust="0"/>
    <p:restoredTop sz="81818" autoAdjust="0"/>
  </p:normalViewPr>
  <p:slideViewPr>
    <p:cSldViewPr snapToGrid="0" snapToObjects="1">
      <p:cViewPr varScale="1">
        <p:scale>
          <a:sx n="118" d="100"/>
          <a:sy n="118" d="100"/>
        </p:scale>
        <p:origin x="-128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200" d="100"/>
          <a:sy n="200" d="100"/>
        </p:scale>
        <p:origin x="-480" y="4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Stephanie:Desktop:Atkins%20and%20Med%20Line%20Grap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manualLayout>
          <c:layoutTarget val="inner"/>
          <c:xMode val="edge"/>
          <c:yMode val="edge"/>
          <c:x val="0.160783477646689"/>
          <c:y val="0.0857943582294931"/>
          <c:w val="0.794772019776598"/>
          <c:h val="0.862773794052442"/>
        </c:manualLayout>
      </c:layout>
      <c:lineChart>
        <c:grouping val="standard"/>
        <c:varyColors val="0"/>
        <c:ser>
          <c:idx val="1"/>
          <c:order val="0"/>
          <c:tx>
            <c:strRef>
              <c:f>Sheet1!$B$1</c:f>
              <c:strCache>
                <c:ptCount val="1"/>
                <c:pt idx="0">
                  <c:v>Mediterranean Diet</c:v>
                </c:pt>
              </c:strCache>
            </c:strRef>
          </c:tx>
          <c:spPr>
            <a:ln w="28575">
              <a:solidFill>
                <a:schemeClr val="tx1"/>
              </a:solidFill>
              <a:prstDash val="sysDot"/>
            </a:ln>
            <a:effectLst/>
          </c:spPr>
          <c:marker>
            <c:symbol val="circle"/>
            <c:size val="5"/>
            <c:spPr>
              <a:solidFill>
                <a:schemeClr val="bg1"/>
              </a:solidFill>
              <a:ln w="9525">
                <a:solidFill>
                  <a:schemeClr val="tx1"/>
                </a:solidFill>
                <a:prstDash val="solid"/>
              </a:ln>
              <a:effectLst/>
            </c:spPr>
          </c:marker>
          <c:cat>
            <c:numRef>
              <c:f>Sheet1!$A$7:$A$10</c:f>
              <c:numCache>
                <c:formatCode>General</c:formatCode>
                <c:ptCount val="4"/>
              </c:numCache>
            </c:numRef>
          </c:cat>
          <c:val>
            <c:numRef>
              <c:f>Sheet1!$B$2:$B$5</c:f>
              <c:numCache>
                <c:formatCode>General</c:formatCode>
                <c:ptCount val="4"/>
                <c:pt idx="0">
                  <c:v>46.0</c:v>
                </c:pt>
                <c:pt idx="1">
                  <c:v>36.5</c:v>
                </c:pt>
                <c:pt idx="2">
                  <c:v>32.0</c:v>
                </c:pt>
                <c:pt idx="3">
                  <c:v>30.5</c:v>
                </c:pt>
              </c:numCache>
            </c:numRef>
          </c:val>
          <c:smooth val="0"/>
        </c:ser>
        <c:ser>
          <c:idx val="2"/>
          <c:order val="1"/>
          <c:tx>
            <c:strRef>
              <c:f>Sheet1!$C$1</c:f>
              <c:strCache>
                <c:ptCount val="1"/>
                <c:pt idx="0">
                  <c:v>Atkins</c:v>
                </c:pt>
              </c:strCache>
            </c:strRef>
          </c:tx>
          <c:spPr>
            <a:ln w="15875">
              <a:solidFill>
                <a:schemeClr val="tx1"/>
              </a:solidFill>
            </a:ln>
            <a:effectLst/>
          </c:spPr>
          <c:marker>
            <c:symbol val="circle"/>
            <c:size val="4"/>
            <c:spPr>
              <a:solidFill>
                <a:schemeClr val="tx1"/>
              </a:solidFill>
              <a:ln>
                <a:solidFill>
                  <a:schemeClr val="tx1"/>
                </a:solidFill>
              </a:ln>
              <a:effectLst/>
            </c:spPr>
          </c:marker>
          <c:cat>
            <c:numRef>
              <c:f>Sheet1!$A$7:$A$10</c:f>
              <c:numCache>
                <c:formatCode>General</c:formatCode>
                <c:ptCount val="4"/>
              </c:numCache>
            </c:numRef>
          </c:cat>
          <c:val>
            <c:numRef>
              <c:f>Sheet1!$C$2:$C$5</c:f>
              <c:numCache>
                <c:formatCode>General</c:formatCode>
                <c:ptCount val="4"/>
                <c:pt idx="0">
                  <c:v>2.3</c:v>
                </c:pt>
                <c:pt idx="1">
                  <c:v>2.6</c:v>
                </c:pt>
                <c:pt idx="2">
                  <c:v>2.75</c:v>
                </c:pt>
                <c:pt idx="3">
                  <c:v>3.6</c:v>
                </c:pt>
              </c:numCache>
            </c:numRef>
          </c:val>
          <c:smooth val="0"/>
        </c:ser>
        <c:dLbls>
          <c:showLegendKey val="0"/>
          <c:showVal val="0"/>
          <c:showCatName val="0"/>
          <c:showSerName val="0"/>
          <c:showPercent val="0"/>
          <c:showBubbleSize val="0"/>
        </c:dLbls>
        <c:marker val="1"/>
        <c:smooth val="0"/>
        <c:axId val="2136054296"/>
        <c:axId val="2136894120"/>
      </c:lineChart>
      <c:catAx>
        <c:axId val="2136054296"/>
        <c:scaling>
          <c:orientation val="minMax"/>
        </c:scaling>
        <c:delete val="0"/>
        <c:axPos val="b"/>
        <c:numFmt formatCode="General" sourceLinked="1"/>
        <c:majorTickMark val="none"/>
        <c:minorTickMark val="none"/>
        <c:tickLblPos val="nextTo"/>
        <c:spPr>
          <a:ln w="25400">
            <a:solidFill>
              <a:schemeClr val="tx1"/>
            </a:solidFill>
          </a:ln>
        </c:spPr>
        <c:crossAx val="2136894120"/>
        <c:crosses val="autoZero"/>
        <c:auto val="1"/>
        <c:lblAlgn val="ctr"/>
        <c:lblOffset val="100"/>
        <c:noMultiLvlLbl val="0"/>
      </c:catAx>
      <c:valAx>
        <c:axId val="2136894120"/>
        <c:scaling>
          <c:orientation val="minMax"/>
        </c:scaling>
        <c:delete val="0"/>
        <c:axPos val="l"/>
        <c:title>
          <c:tx>
            <c:rich>
              <a:bodyPr rot="-5400000" vert="horz"/>
              <a:lstStyle/>
              <a:p>
                <a:pPr>
                  <a:defRPr/>
                </a:pPr>
                <a:r>
                  <a:rPr lang="en-US" sz="1600"/>
                  <a:t>Total CVD Incidence</a:t>
                </a:r>
              </a:p>
            </c:rich>
          </c:tx>
          <c:layout>
            <c:manualLayout>
              <c:xMode val="edge"/>
              <c:yMode val="edge"/>
              <c:x val="2.87754728333388E-5"/>
              <c:y val="0.209023163366715"/>
            </c:manualLayout>
          </c:layout>
          <c:overlay val="0"/>
        </c:title>
        <c:numFmt formatCode="General" sourceLinked="1"/>
        <c:majorTickMark val="out"/>
        <c:minorTickMark val="none"/>
        <c:tickLblPos val="nextTo"/>
        <c:spPr>
          <a:ln w="25400">
            <a:solidFill>
              <a:schemeClr val="tx1"/>
            </a:solidFill>
          </a:ln>
        </c:spPr>
        <c:txPr>
          <a:bodyPr/>
          <a:lstStyle/>
          <a:p>
            <a:pPr>
              <a:defRPr b="1"/>
            </a:pPr>
            <a:endParaRPr lang="en-US"/>
          </a:p>
        </c:txPr>
        <c:crossAx val="2136054296"/>
        <c:crosses val="autoZero"/>
        <c:crossBetween val="between"/>
      </c:valAx>
    </c:plotArea>
    <c:legend>
      <c:legendPos val="r"/>
      <c:layout>
        <c:manualLayout>
          <c:xMode val="edge"/>
          <c:yMode val="edge"/>
          <c:x val="0.343341093991158"/>
          <c:y val="0.025813011237673"/>
          <c:w val="0.618235540324901"/>
          <c:h val="0.194435287822032"/>
        </c:manualLayout>
      </c:layout>
      <c:overlay val="0"/>
      <c:txPr>
        <a:bodyPr/>
        <a:lstStyle/>
        <a:p>
          <a:pPr>
            <a:defRPr sz="1200"/>
          </a:pPr>
          <a:endParaRPr lang="en-US"/>
        </a:p>
      </c:txPr>
    </c:legend>
    <c:plotVisOnly val="1"/>
    <c:dispBlanksAs val="gap"/>
    <c:showDLblsOverMax val="0"/>
  </c:chart>
  <c:spPr>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9DB3518A-4B55-AE44-AE6C-BB3BCF24E748}" type="datetime1">
              <a:rPr lang="en-US"/>
              <a:pPr>
                <a:defRPr/>
              </a:pPr>
              <a:t>12/12/14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FAF59276-EAC8-2D47-9F08-8643C774D370}" type="slidenum">
              <a:rPr lang="en-US"/>
              <a:pPr>
                <a:defRPr/>
              </a:pPr>
              <a:t>‹#›</a:t>
            </a:fld>
            <a:endParaRPr lang="en-US"/>
          </a:p>
        </p:txBody>
      </p:sp>
    </p:spTree>
    <p:extLst>
      <p:ext uri="{BB962C8B-B14F-4D97-AF65-F5344CB8AC3E}">
        <p14:creationId xmlns:p14="http://schemas.microsoft.com/office/powerpoint/2010/main" val="2505256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3F8B293-4BB5-7B43-9483-3921BA569E2B}" type="datetime1">
              <a:rPr lang="en-US"/>
              <a:pPr>
                <a:defRPr/>
              </a:pPr>
              <a:t>12/12/14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238F3AB-CE5B-CB44-B99C-326645F43C51}" type="slidenum">
              <a:rPr lang="en-US"/>
              <a:pPr>
                <a:defRPr/>
              </a:pPr>
              <a:t>‹#›</a:t>
            </a:fld>
            <a:endParaRPr lang="en-US"/>
          </a:p>
        </p:txBody>
      </p:sp>
    </p:spTree>
    <p:extLst>
      <p:ext uri="{BB962C8B-B14F-4D97-AF65-F5344CB8AC3E}">
        <p14:creationId xmlns:p14="http://schemas.microsoft.com/office/powerpoint/2010/main" val="253889215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2</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3</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4</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5</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6</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7</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8</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Similar</a:t>
            </a:r>
            <a:r>
              <a:rPr lang="en-US" baseline="0" dirty="0" smtClean="0"/>
              <a:t> to t</a:t>
            </a:r>
            <a:r>
              <a:rPr lang="en-US" dirty="0" smtClean="0"/>
              <a:t>he data in the bar </a:t>
            </a:r>
            <a:r>
              <a:rPr lang="en-US" smtClean="0"/>
              <a:t>graph, people </a:t>
            </a:r>
            <a:r>
              <a:rPr lang="en-US" dirty="0" smtClean="0"/>
              <a:t>in</a:t>
            </a:r>
            <a:r>
              <a:rPr lang="en-US" baseline="0" dirty="0" smtClean="0"/>
              <a:t> the Mediterranean diet group still had way higher incidence of CVD.</a:t>
            </a:r>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16</a:t>
            </a:fld>
            <a:endParaRPr lang="en-US"/>
          </a:p>
        </p:txBody>
      </p:sp>
    </p:spTree>
    <p:extLst>
      <p:ext uri="{BB962C8B-B14F-4D97-AF65-F5344CB8AC3E}">
        <p14:creationId xmlns:p14="http://schemas.microsoft.com/office/powerpoint/2010/main" val="29275184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5777FD-9432-D948-B35F-9B7BD5FDF8A1}" type="datetime1">
              <a:rPr lang="en-US" smtClean="0"/>
              <a:pPr>
                <a:defRPr/>
              </a:pPr>
              <a:t>12/12/14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AAB5B1-00BC-F24C-BCEC-280088855D52}" type="slidenum">
              <a:rPr lang="en-US" smtClean="0"/>
              <a:pPr>
                <a:defRPr/>
              </a:pPr>
              <a:t>‹#›</a:t>
            </a:fld>
            <a:endParaRPr lang="en-US"/>
          </a:p>
        </p:txBody>
      </p:sp>
    </p:spTree>
    <p:extLst>
      <p:ext uri="{BB962C8B-B14F-4D97-AF65-F5344CB8AC3E}">
        <p14:creationId xmlns:p14="http://schemas.microsoft.com/office/powerpoint/2010/main" val="178424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06F2DC-6832-8E41-AC2E-3AF4D3AEB5C9}" type="datetime1">
              <a:rPr lang="en-US" smtClean="0"/>
              <a:pPr>
                <a:defRPr/>
              </a:pPr>
              <a:t>12/12/14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3CD768-44BE-6743-A8B9-166A0DAFD29B}" type="slidenum">
              <a:rPr lang="en-US" smtClean="0"/>
              <a:pPr>
                <a:defRPr/>
              </a:pPr>
              <a:t>‹#›</a:t>
            </a:fld>
            <a:endParaRPr lang="en-US"/>
          </a:p>
        </p:txBody>
      </p:sp>
    </p:spTree>
    <p:extLst>
      <p:ext uri="{BB962C8B-B14F-4D97-AF65-F5344CB8AC3E}">
        <p14:creationId xmlns:p14="http://schemas.microsoft.com/office/powerpoint/2010/main" val="64480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C48182-9AA4-0743-923D-82C285352A06}" type="datetime1">
              <a:rPr lang="en-US" smtClean="0"/>
              <a:pPr>
                <a:defRPr/>
              </a:pPr>
              <a:t>12/12/14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6E6E90-B66E-9446-803C-8BA15407D21F}" type="slidenum">
              <a:rPr lang="en-US" smtClean="0"/>
              <a:pPr>
                <a:defRPr/>
              </a:pPr>
              <a:t>‹#›</a:t>
            </a:fld>
            <a:endParaRPr lang="en-US"/>
          </a:p>
        </p:txBody>
      </p:sp>
    </p:spTree>
    <p:extLst>
      <p:ext uri="{BB962C8B-B14F-4D97-AF65-F5344CB8AC3E}">
        <p14:creationId xmlns:p14="http://schemas.microsoft.com/office/powerpoint/2010/main" val="131935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FCE7A9-800B-2E4E-A043-9B5691CC9FA1}" type="datetime1">
              <a:rPr lang="en-US" smtClean="0"/>
              <a:pPr>
                <a:defRPr/>
              </a:pPr>
              <a:t>12/12/14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62B316-9619-6B4E-B1F0-FEF328F2B9E0}" type="slidenum">
              <a:rPr lang="en-US" smtClean="0"/>
              <a:pPr>
                <a:defRPr/>
              </a:pPr>
              <a:t>‹#›</a:t>
            </a:fld>
            <a:endParaRPr lang="en-US"/>
          </a:p>
        </p:txBody>
      </p:sp>
    </p:spTree>
    <p:extLst>
      <p:ext uri="{BB962C8B-B14F-4D97-AF65-F5344CB8AC3E}">
        <p14:creationId xmlns:p14="http://schemas.microsoft.com/office/powerpoint/2010/main" val="181525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A8F243-EC49-7C46-9BC8-A818147A19FB}" type="datetime1">
              <a:rPr lang="en-US" smtClean="0"/>
              <a:pPr>
                <a:defRPr/>
              </a:pPr>
              <a:t>12/12/14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EECEF4-70FA-7C49-9E9C-054C23DA1F61}" type="slidenum">
              <a:rPr lang="en-US" smtClean="0"/>
              <a:pPr>
                <a:defRPr/>
              </a:pPr>
              <a:t>‹#›</a:t>
            </a:fld>
            <a:endParaRPr lang="en-US"/>
          </a:p>
        </p:txBody>
      </p:sp>
    </p:spTree>
    <p:extLst>
      <p:ext uri="{BB962C8B-B14F-4D97-AF65-F5344CB8AC3E}">
        <p14:creationId xmlns:p14="http://schemas.microsoft.com/office/powerpoint/2010/main" val="261507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168720-4AE0-5847-B11F-DEF5AF537B8F}" type="datetime1">
              <a:rPr lang="en-US" smtClean="0"/>
              <a:pPr>
                <a:defRPr/>
              </a:pPr>
              <a:t>12/12/14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6C786-7364-A040-B2E9-EDCE5FBC182B}" type="slidenum">
              <a:rPr lang="en-US" smtClean="0"/>
              <a:pPr>
                <a:defRPr/>
              </a:pPr>
              <a:t>‹#›</a:t>
            </a:fld>
            <a:endParaRPr lang="en-US"/>
          </a:p>
        </p:txBody>
      </p:sp>
    </p:spTree>
    <p:extLst>
      <p:ext uri="{BB962C8B-B14F-4D97-AF65-F5344CB8AC3E}">
        <p14:creationId xmlns:p14="http://schemas.microsoft.com/office/powerpoint/2010/main" val="271793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23F585-28E5-C545-9306-FD069836D8D2}" type="datetime1">
              <a:rPr lang="en-US" smtClean="0"/>
              <a:pPr>
                <a:defRPr/>
              </a:pPr>
              <a:t>12/12/14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CE9325-A65C-7345-837C-B4A8AEE58D34}" type="slidenum">
              <a:rPr lang="en-US" smtClean="0"/>
              <a:pPr>
                <a:defRPr/>
              </a:pPr>
              <a:t>‹#›</a:t>
            </a:fld>
            <a:endParaRPr lang="en-US"/>
          </a:p>
        </p:txBody>
      </p:sp>
    </p:spTree>
    <p:extLst>
      <p:ext uri="{BB962C8B-B14F-4D97-AF65-F5344CB8AC3E}">
        <p14:creationId xmlns:p14="http://schemas.microsoft.com/office/powerpoint/2010/main" val="259667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CE5BB6-28DD-B24F-8555-4BD5AE3B47FC}" type="datetime1">
              <a:rPr lang="en-US" smtClean="0"/>
              <a:pPr>
                <a:defRPr/>
              </a:pPr>
              <a:t>12/12/14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0D07FB3-F15E-8345-836A-94D8C3ED733F}" type="slidenum">
              <a:rPr lang="en-US" smtClean="0"/>
              <a:pPr>
                <a:defRPr/>
              </a:pPr>
              <a:t>‹#›</a:t>
            </a:fld>
            <a:endParaRPr lang="en-US"/>
          </a:p>
        </p:txBody>
      </p:sp>
    </p:spTree>
    <p:extLst>
      <p:ext uri="{BB962C8B-B14F-4D97-AF65-F5344CB8AC3E}">
        <p14:creationId xmlns:p14="http://schemas.microsoft.com/office/powerpoint/2010/main" val="3219927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B94E0-751B-754E-A5F8-B15C0C1E3F02}" type="datetime1">
              <a:rPr lang="en-US" smtClean="0"/>
              <a:pPr>
                <a:defRPr/>
              </a:pPr>
              <a:t>12/12/14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C925204-6ED0-B74A-9903-DF21F0FF8403}" type="slidenum">
              <a:rPr lang="en-US" smtClean="0"/>
              <a:pPr>
                <a:defRPr/>
              </a:pPr>
              <a:t>‹#›</a:t>
            </a:fld>
            <a:endParaRPr lang="en-US"/>
          </a:p>
        </p:txBody>
      </p:sp>
    </p:spTree>
    <p:extLst>
      <p:ext uri="{BB962C8B-B14F-4D97-AF65-F5344CB8AC3E}">
        <p14:creationId xmlns:p14="http://schemas.microsoft.com/office/powerpoint/2010/main" val="292135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74FD88-0525-E94A-88E7-0E3B44FB848C}" type="datetime1">
              <a:rPr lang="en-US" smtClean="0"/>
              <a:pPr>
                <a:defRPr/>
              </a:pPr>
              <a:t>12/12/14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01FAEE-24A7-384D-B55D-729395BC11CE}" type="slidenum">
              <a:rPr lang="en-US" smtClean="0"/>
              <a:pPr>
                <a:defRPr/>
              </a:pPr>
              <a:t>‹#›</a:t>
            </a:fld>
            <a:endParaRPr lang="en-US"/>
          </a:p>
        </p:txBody>
      </p:sp>
    </p:spTree>
    <p:extLst>
      <p:ext uri="{BB962C8B-B14F-4D97-AF65-F5344CB8AC3E}">
        <p14:creationId xmlns:p14="http://schemas.microsoft.com/office/powerpoint/2010/main" val="318448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74691C-2DB8-134B-B504-BD2001467E78}" type="datetime1">
              <a:rPr lang="en-US" smtClean="0"/>
              <a:pPr>
                <a:defRPr/>
              </a:pPr>
              <a:t>12/12/14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2EC4BF-373E-6F4E-BFC5-7B5BE890788E}" type="slidenum">
              <a:rPr lang="en-US" smtClean="0"/>
              <a:pPr>
                <a:defRPr/>
              </a:pPr>
              <a:t>‹#›</a:t>
            </a:fld>
            <a:endParaRPr lang="en-US"/>
          </a:p>
        </p:txBody>
      </p:sp>
    </p:spTree>
    <p:extLst>
      <p:ext uri="{BB962C8B-B14F-4D97-AF65-F5344CB8AC3E}">
        <p14:creationId xmlns:p14="http://schemas.microsoft.com/office/powerpoint/2010/main" val="20460901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16B31609-0C0F-4844-A33F-169D0E686C81}" type="datetime1">
              <a:rPr lang="en-US" smtClean="0"/>
              <a:pPr>
                <a:defRPr/>
              </a:pPr>
              <a:t>12/12/14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173D0C45-70BD-B343-A3E4-4468B1F6BF5D}" type="slidenum">
              <a:rPr lang="en-US" smtClean="0"/>
              <a:pPr>
                <a:defRPr/>
              </a:pPr>
              <a:t>‹#›</a:t>
            </a:fld>
            <a:endParaRPr lang="en-US"/>
          </a:p>
        </p:txBody>
      </p:sp>
      <p:sp>
        <p:nvSpPr>
          <p:cNvPr id="7" name="Rectangle 6"/>
          <p:cNvSpPr/>
          <p:nvPr/>
        </p:nvSpPr>
        <p:spPr>
          <a:xfrm>
            <a:off x="0" y="6477000"/>
            <a:ext cx="9144000" cy="381000"/>
          </a:xfrm>
          <a:prstGeom prst="rect">
            <a:avLst/>
          </a:prstGeom>
          <a:solidFill>
            <a:srgbClr val="00603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457200" rtl="0" eaLnBrk="1" fontAlgn="base" hangingPunct="1">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7.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8.xml"/><Relationship Id="rId3" Type="http://schemas.openxmlformats.org/officeDocument/2006/relationships/chart" Target="../charts/char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bwMode="auto">
          <a:xfrm>
            <a:off x="0" y="0"/>
            <a:ext cx="4762500" cy="1436688"/>
          </a:xfrm>
          <a:prstGeom prst="rect">
            <a:avLst/>
          </a:prstGeom>
          <a:solidFill>
            <a:srgbClr val="4D7B5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pic>
        <p:nvPicPr>
          <p:cNvPr id="4" name="Picture 3"/>
          <p:cNvPicPr>
            <a:picLocks noChangeAspect="1"/>
          </p:cNvPicPr>
          <p:nvPr/>
        </p:nvPicPr>
        <p:blipFill>
          <a:blip r:embed="rId2"/>
          <a:stretch>
            <a:fillRect/>
          </a:stretch>
        </p:blipFill>
        <p:spPr>
          <a:xfrm>
            <a:off x="2332829" y="3611791"/>
            <a:ext cx="4859342" cy="2147829"/>
          </a:xfrm>
          <a:prstGeom prst="rect">
            <a:avLst/>
          </a:prstGeom>
        </p:spPr>
      </p:pic>
      <p:sp>
        <p:nvSpPr>
          <p:cNvPr id="7" name="Rectangle 2"/>
          <p:cNvSpPr>
            <a:spLocks/>
          </p:cNvSpPr>
          <p:nvPr/>
        </p:nvSpPr>
        <p:spPr bwMode="auto">
          <a:xfrm>
            <a:off x="246063" y="167808"/>
            <a:ext cx="8331200" cy="111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txBody>
          <a:bodyPr lIns="38100" tIns="38100" rIns="38100" bIns="38100"/>
          <a:lstStyle/>
          <a:p>
            <a:r>
              <a:rPr lang="en-US" sz="3600" b="1" dirty="0">
                <a:latin typeface="Gill Sans" charset="0"/>
                <a:cs typeface="Gill Sans" charset="0"/>
              </a:rPr>
              <a:t>Metabolic Diseases</a:t>
            </a:r>
            <a:br>
              <a:rPr lang="en-US" sz="3600" b="1" dirty="0">
                <a:latin typeface="Gill Sans" charset="0"/>
                <a:cs typeface="Gill Sans" charset="0"/>
              </a:rPr>
            </a:br>
            <a:r>
              <a:rPr lang="en-US" sz="3600" b="1" dirty="0">
                <a:latin typeface="Gill Sans" charset="0"/>
                <a:cs typeface="Gill Sans" charset="0"/>
              </a:rPr>
              <a:t>Lesson </a:t>
            </a:r>
            <a:r>
              <a:rPr lang="en-US" sz="3600" b="1" dirty="0" smtClean="0">
                <a:latin typeface="Gill Sans" charset="0"/>
                <a:cs typeface="Gill Sans" charset="0"/>
              </a:rPr>
              <a:t>4.3/4.4</a:t>
            </a:r>
            <a:endParaRPr lang="en-US" sz="3600" b="1" dirty="0">
              <a:cs typeface="Gill Sans" charset="0"/>
            </a:endParaRPr>
          </a:p>
          <a:p>
            <a:r>
              <a:rPr lang="en-US" sz="2500" b="1" dirty="0">
                <a:cs typeface="Gill Sans" charset="0"/>
              </a:rPr>
              <a:t> </a:t>
            </a:r>
            <a:endParaRPr lang="en-US" dirty="0">
              <a:latin typeface="Cambria Bold" charset="0"/>
              <a:cs typeface="Cambria Bold" charset="0"/>
              <a:sym typeface="Cambria Bold" charset="0"/>
            </a:endParaRPr>
          </a:p>
        </p:txBody>
      </p:sp>
      <p:sp>
        <p:nvSpPr>
          <p:cNvPr id="8" name="TextBox 5"/>
          <p:cNvSpPr txBox="1">
            <a:spLocks noChangeArrowheads="1"/>
          </p:cNvSpPr>
          <p:nvPr/>
        </p:nvSpPr>
        <p:spPr bwMode="auto">
          <a:xfrm>
            <a:off x="246063" y="1638300"/>
            <a:ext cx="8736012" cy="17543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algn="ctr" eaLnBrk="1" hangingPunct="1"/>
            <a:r>
              <a:rPr lang="en-US" sz="3600" b="1" dirty="0" smtClean="0">
                <a:latin typeface="Gill Sans"/>
                <a:cs typeface="Gill Sans"/>
              </a:rPr>
              <a:t>Why are there contradictory messages about ‘good’ and ‘bad’ foods?</a:t>
            </a:r>
          </a:p>
        </p:txBody>
      </p:sp>
    </p:spTree>
    <p:extLst>
      <p:ext uri="{BB962C8B-B14F-4D97-AF65-F5344CB8AC3E}">
        <p14:creationId xmlns:p14="http://schemas.microsoft.com/office/powerpoint/2010/main" val="3425912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Based on your hypothesis what would you predict?</a:t>
            </a:r>
          </a:p>
        </p:txBody>
      </p:sp>
      <p:pic>
        <p:nvPicPr>
          <p:cNvPr id="7" name="Content Placeholder 3" descr="AtkinsvMDSBLANK.pdf"/>
          <p:cNvPicPr>
            <a:picLocks noGrp="1"/>
          </p:cNvPicPr>
          <p:nvPr>
            <p:ph sz="half" idx="2"/>
          </p:nvPr>
        </p:nvPicPr>
        <p:blipFill>
          <a:blip r:embed="rId2">
            <a:extLst>
              <a:ext uri="{28A0092B-C50C-407E-A947-70E740481C1C}">
                <a14:useLocalDpi xmlns:a14="http://schemas.microsoft.com/office/drawing/2010/main" val="0"/>
              </a:ext>
            </a:extLst>
          </a:blip>
          <a:srcRect t="-13686" b="-13686"/>
          <a:stretch>
            <a:fillRect/>
          </a:stretch>
        </p:blipFill>
        <p:spPr>
          <a:xfrm>
            <a:off x="313388" y="1929972"/>
            <a:ext cx="4381928" cy="4196191"/>
          </a:xfrm>
          <a:prstGeom prst="rect">
            <a:avLst/>
          </a:prstGeom>
        </p:spPr>
      </p:pic>
      <p:sp>
        <p:nvSpPr>
          <p:cNvPr id="6" name="Content Placeholder 5"/>
          <p:cNvSpPr>
            <a:spLocks noGrp="1"/>
          </p:cNvSpPr>
          <p:nvPr>
            <p:ph sz="quarter" idx="4"/>
          </p:nvPr>
        </p:nvSpPr>
        <p:spPr>
          <a:xfrm>
            <a:off x="4695316" y="1742064"/>
            <a:ext cx="4262772" cy="3951288"/>
          </a:xfrm>
        </p:spPr>
        <p:txBody>
          <a:bodyPr/>
          <a:lstStyle/>
          <a:p>
            <a:pPr marL="457200" lvl="0" indent="-457200">
              <a:buFont typeface="+mj-lt"/>
              <a:buAutoNum type="arabicPeriod" startAt="3"/>
            </a:pPr>
            <a:r>
              <a:rPr lang="en-US" dirty="0">
                <a:cs typeface="Times New Roman"/>
              </a:rPr>
              <a:t>Draw a </a:t>
            </a:r>
            <a:r>
              <a:rPr lang="en-US" u="sng" dirty="0">
                <a:cs typeface="Times New Roman"/>
              </a:rPr>
              <a:t>bar graph</a:t>
            </a:r>
            <a:r>
              <a:rPr lang="en-US" dirty="0">
                <a:cs typeface="Times New Roman"/>
              </a:rPr>
              <a:t> showing the results you would expect to see if your hypothesis is correct</a:t>
            </a:r>
            <a:r>
              <a:rPr lang="en-US" dirty="0" smtClean="0">
                <a:cs typeface="Times New Roman"/>
              </a:rPr>
              <a:t>.</a:t>
            </a:r>
          </a:p>
          <a:p>
            <a:pPr marL="457200" lvl="0" indent="-457200">
              <a:buFont typeface="+mj-lt"/>
              <a:buAutoNum type="arabicPeriod" startAt="3"/>
            </a:pPr>
            <a:endParaRPr lang="en-US" dirty="0">
              <a:cs typeface="Times New Roman"/>
            </a:endParaRPr>
          </a:p>
          <a:p>
            <a:pPr marL="457200" lvl="0" indent="-457200">
              <a:buFont typeface="+mj-lt"/>
              <a:buAutoNum type="arabicPeriod" startAt="3"/>
            </a:pPr>
            <a:r>
              <a:rPr lang="en-US" dirty="0">
                <a:cs typeface="Times New Roman"/>
              </a:rPr>
              <a:t>Prepare to discuss your graph with the rest of the class and provide reasoning for the relationship between diet and cardiovascular disease.</a:t>
            </a:r>
          </a:p>
          <a:p>
            <a:pPr marL="457200" indent="-457200">
              <a:buFont typeface="+mj-lt"/>
              <a:buAutoNum type="arabicPeriod" startAt="3"/>
            </a:pPr>
            <a:endParaRPr lang="en-US" dirty="0">
              <a:latin typeface="Times New Roman"/>
              <a:cs typeface="Times New Roman"/>
            </a:endParaRPr>
          </a:p>
        </p:txBody>
      </p:sp>
    </p:spTree>
    <p:extLst>
      <p:ext uri="{BB962C8B-B14F-4D97-AF65-F5344CB8AC3E}">
        <p14:creationId xmlns:p14="http://schemas.microsoft.com/office/powerpoint/2010/main" val="177581698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a:t>
            </a:r>
            <a:r>
              <a:rPr lang="en-US" dirty="0"/>
              <a:t>data from two studies!</a:t>
            </a:r>
          </a:p>
        </p:txBody>
      </p:sp>
      <p:pic>
        <p:nvPicPr>
          <p:cNvPr id="8" name="Content Placeholder 7" descr="AtkinsvMDS.pdf"/>
          <p:cNvPicPr>
            <a:picLocks noGrp="1"/>
          </p:cNvPicPr>
          <p:nvPr>
            <p:ph sz="half" idx="2"/>
          </p:nvPr>
        </p:nvPicPr>
        <p:blipFill>
          <a:blip r:embed="rId2">
            <a:extLst>
              <a:ext uri="{28A0092B-C50C-407E-A947-70E740481C1C}">
                <a14:useLocalDpi xmlns:a14="http://schemas.microsoft.com/office/drawing/2010/main" val="0"/>
              </a:ext>
            </a:extLst>
          </a:blip>
          <a:srcRect t="-14840" b="-14840"/>
          <a:stretch>
            <a:fillRect/>
          </a:stretch>
        </p:blipFill>
        <p:spPr>
          <a:xfrm>
            <a:off x="168320" y="1993430"/>
            <a:ext cx="4233480" cy="4132733"/>
          </a:xfrm>
          <a:prstGeom prst="rect">
            <a:avLst/>
          </a:prstGeom>
        </p:spPr>
      </p:pic>
      <p:sp>
        <p:nvSpPr>
          <p:cNvPr id="6" name="Content Placeholder 5"/>
          <p:cNvSpPr>
            <a:spLocks noGrp="1"/>
          </p:cNvSpPr>
          <p:nvPr>
            <p:ph sz="quarter" idx="4"/>
          </p:nvPr>
        </p:nvSpPr>
        <p:spPr>
          <a:xfrm>
            <a:off x="4645835" y="1680025"/>
            <a:ext cx="4353076" cy="3951288"/>
          </a:xfrm>
        </p:spPr>
        <p:txBody>
          <a:bodyPr/>
          <a:lstStyle/>
          <a:p>
            <a:pPr marL="457200" lvl="0" indent="-457200">
              <a:buFont typeface="+mj-lt"/>
              <a:buAutoNum type="arabicPeriod" startAt="5"/>
            </a:pPr>
            <a:r>
              <a:rPr lang="en-US" dirty="0">
                <a:cs typeface="Times New Roman"/>
              </a:rPr>
              <a:t>What does the data </a:t>
            </a:r>
            <a:r>
              <a:rPr lang="en-US" dirty="0" smtClean="0">
                <a:cs typeface="Times New Roman"/>
              </a:rPr>
              <a:t>suggest?</a:t>
            </a:r>
          </a:p>
          <a:p>
            <a:pPr marL="457200" lvl="0" indent="-457200">
              <a:buFont typeface="+mj-lt"/>
              <a:buAutoNum type="arabicPeriod" startAt="5"/>
            </a:pPr>
            <a:endParaRPr lang="en-US" dirty="0">
              <a:cs typeface="Times New Roman"/>
            </a:endParaRPr>
          </a:p>
          <a:p>
            <a:pPr marL="457200" lvl="0" indent="-457200">
              <a:buFont typeface="+mj-lt"/>
              <a:buAutoNum type="arabicPeriod" startAt="5"/>
            </a:pPr>
            <a:r>
              <a:rPr lang="en-US" dirty="0" smtClean="0">
                <a:cs typeface="Times New Roman"/>
              </a:rPr>
              <a:t>Is </a:t>
            </a:r>
            <a:r>
              <a:rPr lang="en-US" dirty="0">
                <a:cs typeface="Times New Roman"/>
              </a:rPr>
              <a:t>this consistent with your predictions?  If not, why might this be</a:t>
            </a:r>
            <a:r>
              <a:rPr lang="en-US" dirty="0" smtClean="0">
                <a:cs typeface="Times New Roman"/>
              </a:rPr>
              <a:t>?</a:t>
            </a:r>
          </a:p>
          <a:p>
            <a:pPr marL="457200" lvl="0" indent="-457200">
              <a:buFont typeface="+mj-lt"/>
              <a:buAutoNum type="arabicPeriod" startAt="5"/>
            </a:pPr>
            <a:endParaRPr lang="en-US" dirty="0">
              <a:cs typeface="Times New Roman"/>
            </a:endParaRPr>
          </a:p>
          <a:p>
            <a:pPr marL="457200" indent="-457200">
              <a:buFont typeface="+mj-lt"/>
              <a:buAutoNum type="arabicPeriod" startAt="5"/>
            </a:pPr>
            <a:r>
              <a:rPr lang="en-US" dirty="0" smtClean="0">
                <a:cs typeface="Times New Roman"/>
              </a:rPr>
              <a:t>What </a:t>
            </a:r>
            <a:r>
              <a:rPr lang="en-US" dirty="0">
                <a:cs typeface="Times New Roman"/>
              </a:rPr>
              <a:t>additional information would allow you to make more conclusions about the data?</a:t>
            </a:r>
          </a:p>
          <a:p>
            <a:pPr marL="457200" indent="-457200">
              <a:buFont typeface="+mj-lt"/>
              <a:buAutoNum type="arabicPeriod" startAt="5"/>
            </a:pPr>
            <a:endParaRPr lang="en-US" dirty="0">
              <a:latin typeface="Times New Roman"/>
              <a:cs typeface="Times New Roman"/>
            </a:endParaRPr>
          </a:p>
        </p:txBody>
      </p:sp>
    </p:spTree>
    <p:extLst>
      <p:ext uri="{BB962C8B-B14F-4D97-AF65-F5344CB8AC3E}">
        <p14:creationId xmlns:p14="http://schemas.microsoft.com/office/powerpoint/2010/main" val="2150029981"/>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studies evaluated the diets</a:t>
            </a:r>
            <a:endParaRPr lang="en-US" dirty="0"/>
          </a:p>
        </p:txBody>
      </p:sp>
      <p:sp>
        <p:nvSpPr>
          <p:cNvPr id="3" name="Content Placeholder 2"/>
          <p:cNvSpPr>
            <a:spLocks noGrp="1"/>
          </p:cNvSpPr>
          <p:nvPr>
            <p:ph idx="1"/>
          </p:nvPr>
        </p:nvSpPr>
        <p:spPr>
          <a:xfrm>
            <a:off x="457200" y="1897692"/>
            <a:ext cx="8229600" cy="2850706"/>
          </a:xfrm>
        </p:spPr>
        <p:txBody>
          <a:bodyPr/>
          <a:lstStyle/>
          <a:p>
            <a:r>
              <a:rPr lang="en-US" sz="2400" dirty="0" smtClean="0">
                <a:cs typeface="Times New Roman"/>
              </a:rPr>
              <a:t>The </a:t>
            </a:r>
            <a:r>
              <a:rPr lang="en-US" sz="2400" dirty="0">
                <a:cs typeface="Times New Roman"/>
              </a:rPr>
              <a:t>two </a:t>
            </a:r>
            <a:r>
              <a:rPr lang="en-US" sz="2400" dirty="0" smtClean="0">
                <a:cs typeface="Times New Roman"/>
              </a:rPr>
              <a:t>publications we are studying examined two </a:t>
            </a:r>
            <a:r>
              <a:rPr lang="en-US" sz="2400" dirty="0">
                <a:cs typeface="Times New Roman"/>
              </a:rPr>
              <a:t>cohorts of people based upon </a:t>
            </a:r>
            <a:r>
              <a:rPr lang="en-US" sz="2400" u="sng" dirty="0">
                <a:cs typeface="Times New Roman"/>
              </a:rPr>
              <a:t>their adherence to </a:t>
            </a:r>
            <a:r>
              <a:rPr lang="en-US" sz="2400" dirty="0" smtClean="0">
                <a:cs typeface="Times New Roman"/>
              </a:rPr>
              <a:t>an Atkins</a:t>
            </a:r>
            <a:r>
              <a:rPr lang="en-US" sz="2400" dirty="0">
                <a:cs typeface="Times New Roman"/>
              </a:rPr>
              <a:t>-</a:t>
            </a:r>
            <a:r>
              <a:rPr lang="en-US" sz="2400" dirty="0" smtClean="0">
                <a:cs typeface="Times New Roman"/>
              </a:rPr>
              <a:t>like </a:t>
            </a:r>
            <a:r>
              <a:rPr lang="en-US" sz="2400" dirty="0">
                <a:cs typeface="Times New Roman"/>
              </a:rPr>
              <a:t>diet or a Mediterranean style diet.  Both publications </a:t>
            </a:r>
            <a:r>
              <a:rPr lang="en-US" sz="2400" dirty="0" smtClean="0">
                <a:cs typeface="Times New Roman"/>
              </a:rPr>
              <a:t>examined </a:t>
            </a:r>
            <a:r>
              <a:rPr lang="en-US" sz="2400" dirty="0">
                <a:cs typeface="Times New Roman"/>
              </a:rPr>
              <a:t>the relationship between the diet and cardiovascular diseases</a:t>
            </a:r>
            <a:r>
              <a:rPr lang="en-US" sz="2400" dirty="0" smtClean="0">
                <a:cs typeface="Times New Roman"/>
              </a:rPr>
              <a:t>.</a:t>
            </a:r>
          </a:p>
          <a:p>
            <a:endParaRPr lang="en-US" sz="2800" b="1" dirty="0" smtClean="0">
              <a:cs typeface="Times New Roman"/>
            </a:endParaRPr>
          </a:p>
          <a:p>
            <a:pPr marL="457200" lvl="0" indent="-457200">
              <a:buFont typeface="+mj-lt"/>
              <a:buAutoNum type="arabicPeriod" startAt="8"/>
            </a:pPr>
            <a:r>
              <a:rPr lang="en-US" sz="2400" dirty="0" smtClean="0">
                <a:cs typeface="Times New Roman"/>
              </a:rPr>
              <a:t>How </a:t>
            </a:r>
            <a:r>
              <a:rPr lang="en-US" sz="2400" dirty="0">
                <a:cs typeface="Times New Roman"/>
              </a:rPr>
              <a:t>would you determine how well someone adhered to the diets?</a:t>
            </a:r>
          </a:p>
          <a:p>
            <a:endParaRPr lang="en-US" sz="2800" b="1" dirty="0">
              <a:cs typeface="Times New Roman"/>
            </a:endParaRPr>
          </a:p>
          <a:p>
            <a:pPr marL="0" indent="0">
              <a:buNone/>
            </a:pPr>
            <a:r>
              <a:rPr lang="en-US" sz="1800" dirty="0">
                <a:cs typeface="Times New Roman"/>
              </a:rPr>
              <a:t> </a:t>
            </a:r>
            <a:r>
              <a:rPr lang="en-US" sz="1800" dirty="0" smtClean="0">
                <a:solidFill>
                  <a:schemeClr val="bg1">
                    <a:lumMod val="65000"/>
                  </a:schemeClr>
                </a:solidFill>
                <a:cs typeface="Times New Roman"/>
              </a:rPr>
              <a:t>.</a:t>
            </a:r>
            <a:endParaRPr lang="en-US" sz="1800" dirty="0">
              <a:solidFill>
                <a:schemeClr val="bg1">
                  <a:lumMod val="65000"/>
                </a:schemeClr>
              </a:solidFill>
              <a:cs typeface="Times New Roman"/>
            </a:endParaRPr>
          </a:p>
          <a:p>
            <a:pPr marL="0" indent="0">
              <a:buNone/>
            </a:pPr>
            <a:r>
              <a:rPr lang="en-US" sz="1800" dirty="0">
                <a:cs typeface="Times New Roman"/>
              </a:rPr>
              <a:t> </a:t>
            </a:r>
          </a:p>
        </p:txBody>
      </p:sp>
    </p:spTree>
    <p:extLst>
      <p:ext uri="{BB962C8B-B14F-4D97-AF65-F5344CB8AC3E}">
        <p14:creationId xmlns:p14="http://schemas.microsoft.com/office/powerpoint/2010/main" val="450490390"/>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 here!</a:t>
            </a:r>
            <a:endParaRPr lang="en-US" dirty="0"/>
          </a:p>
        </p:txBody>
      </p:sp>
    </p:spTree>
    <p:extLst>
      <p:ext uri="{BB962C8B-B14F-4D97-AF65-F5344CB8AC3E}">
        <p14:creationId xmlns:p14="http://schemas.microsoft.com/office/powerpoint/2010/main" val="1274282848"/>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5065"/>
            <a:ext cx="8229600" cy="1143000"/>
          </a:xfrm>
        </p:spPr>
        <p:txBody>
          <a:bodyPr/>
          <a:lstStyle/>
          <a:p>
            <a:r>
              <a:rPr lang="en-US" dirty="0" smtClean="0"/>
              <a:t>Predict the next result</a:t>
            </a:r>
            <a:endParaRPr lang="en-US" dirty="0"/>
          </a:p>
        </p:txBody>
      </p:sp>
      <p:pic>
        <p:nvPicPr>
          <p:cNvPr id="7" name="Content Placeholder 6" descr="AtkinsMDSscaleBLANK.pdf"/>
          <p:cNvPicPr>
            <a:picLocks noGrp="1"/>
          </p:cNvPicPr>
          <p:nvPr>
            <p:ph sz="half" idx="2"/>
          </p:nvPr>
        </p:nvPicPr>
        <p:blipFill>
          <a:blip r:embed="rId2">
            <a:extLst>
              <a:ext uri="{28A0092B-C50C-407E-A947-70E740481C1C}">
                <a14:useLocalDpi xmlns:a14="http://schemas.microsoft.com/office/drawing/2010/main" val="0"/>
              </a:ext>
            </a:extLst>
          </a:blip>
          <a:srcRect t="-17484" b="-17484"/>
          <a:stretch>
            <a:fillRect/>
          </a:stretch>
        </p:blipFill>
        <p:spPr>
          <a:xfrm>
            <a:off x="197931" y="1880486"/>
            <a:ext cx="4299457" cy="4245677"/>
          </a:xfrm>
          <a:prstGeom prst="rect">
            <a:avLst/>
          </a:prstGeom>
        </p:spPr>
      </p:pic>
      <p:sp>
        <p:nvSpPr>
          <p:cNvPr id="6" name="Content Placeholder 5"/>
          <p:cNvSpPr>
            <a:spLocks noGrp="1"/>
          </p:cNvSpPr>
          <p:nvPr>
            <p:ph sz="quarter" idx="4"/>
          </p:nvPr>
        </p:nvSpPr>
        <p:spPr>
          <a:xfrm>
            <a:off x="4645834" y="1211874"/>
            <a:ext cx="4380387" cy="3951288"/>
          </a:xfrm>
        </p:spPr>
        <p:txBody>
          <a:bodyPr/>
          <a:lstStyle/>
          <a:p>
            <a:pPr marL="457200" lvl="0" indent="-457200">
              <a:buFont typeface="+mj-lt"/>
              <a:buAutoNum type="arabicPeriod" startAt="9"/>
            </a:pPr>
            <a:r>
              <a:rPr lang="en-US" dirty="0" smtClean="0">
                <a:cs typeface="Times New Roman"/>
              </a:rPr>
              <a:t>Note </a:t>
            </a:r>
            <a:r>
              <a:rPr lang="en-US" dirty="0">
                <a:cs typeface="Times New Roman"/>
              </a:rPr>
              <a:t>there are two Y-axes on the graph, one for Mediterranean and one fore Atkins. Draw a </a:t>
            </a:r>
            <a:r>
              <a:rPr lang="en-US" u="sng" dirty="0">
                <a:cs typeface="Times New Roman"/>
              </a:rPr>
              <a:t>line graph</a:t>
            </a:r>
            <a:r>
              <a:rPr lang="en-US" dirty="0">
                <a:cs typeface="Times New Roman"/>
              </a:rPr>
              <a:t> showing the results you would expect to see if </a:t>
            </a:r>
            <a:r>
              <a:rPr lang="en-US" dirty="0" smtClean="0">
                <a:cs typeface="Times New Roman"/>
              </a:rPr>
              <a:t>your initial </a:t>
            </a:r>
            <a:r>
              <a:rPr lang="en-US" dirty="0">
                <a:cs typeface="Times New Roman"/>
              </a:rPr>
              <a:t>hypothesis </a:t>
            </a:r>
            <a:r>
              <a:rPr lang="en-US" dirty="0" smtClean="0">
                <a:cs typeface="Times New Roman"/>
              </a:rPr>
              <a:t>was </a:t>
            </a:r>
            <a:r>
              <a:rPr lang="en-US" dirty="0">
                <a:cs typeface="Times New Roman"/>
              </a:rPr>
              <a:t>correct. </a:t>
            </a:r>
            <a:endParaRPr lang="en-US" dirty="0" smtClean="0">
              <a:cs typeface="Times New Roman"/>
            </a:endParaRPr>
          </a:p>
          <a:p>
            <a:pPr marL="457200" indent="-457200">
              <a:buFont typeface="+mj-lt"/>
              <a:buAutoNum type="arabicPeriod" startAt="9"/>
            </a:pPr>
            <a:r>
              <a:rPr lang="en-US" dirty="0" smtClean="0">
                <a:cs typeface="Times New Roman"/>
              </a:rPr>
              <a:t>Prepare </a:t>
            </a:r>
            <a:r>
              <a:rPr lang="en-US" dirty="0">
                <a:cs typeface="Times New Roman"/>
              </a:rPr>
              <a:t>to discuss your predictions </a:t>
            </a:r>
            <a:r>
              <a:rPr lang="en-US" dirty="0" smtClean="0">
                <a:cs typeface="Times New Roman"/>
              </a:rPr>
              <a:t>with the </a:t>
            </a:r>
            <a:r>
              <a:rPr lang="en-US" dirty="0">
                <a:cs typeface="Times New Roman"/>
              </a:rPr>
              <a:t>class.  </a:t>
            </a:r>
          </a:p>
          <a:p>
            <a:pPr marL="457200" lvl="0" indent="-457200">
              <a:buFont typeface="+mj-lt"/>
              <a:buAutoNum type="arabicPeriod" startAt="9"/>
            </a:pPr>
            <a:endParaRPr lang="en-US" dirty="0">
              <a:latin typeface="Times New Roman"/>
              <a:cs typeface="Times New Roman"/>
            </a:endParaRPr>
          </a:p>
          <a:p>
            <a:pPr marL="457200" indent="-457200">
              <a:buFont typeface="+mj-lt"/>
              <a:buAutoNum type="arabicPeriod" startAt="9"/>
            </a:pPr>
            <a:endParaRPr lang="en-US" dirty="0">
              <a:latin typeface="Times New Roman"/>
              <a:cs typeface="Times New Roman"/>
            </a:endParaRPr>
          </a:p>
        </p:txBody>
      </p:sp>
    </p:spTree>
    <p:extLst>
      <p:ext uri="{BB962C8B-B14F-4D97-AF65-F5344CB8AC3E}">
        <p14:creationId xmlns:p14="http://schemas.microsoft.com/office/powerpoint/2010/main" val="76533589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157"/>
            <a:ext cx="8229600" cy="1143000"/>
          </a:xfrm>
        </p:spPr>
        <p:txBody>
          <a:bodyPr/>
          <a:lstStyle/>
          <a:p>
            <a:r>
              <a:rPr lang="en-US" dirty="0" smtClean="0"/>
              <a:t>Real </a:t>
            </a:r>
            <a:r>
              <a:rPr lang="en-US" dirty="0"/>
              <a:t>data from two studies!</a:t>
            </a:r>
          </a:p>
        </p:txBody>
      </p:sp>
      <p:pic>
        <p:nvPicPr>
          <p:cNvPr id="8" name="Content Placeholder 7" descr="AtkinsMDSscale.pdf"/>
          <p:cNvPicPr>
            <a:picLocks noGrp="1"/>
          </p:cNvPicPr>
          <p:nvPr>
            <p:ph sz="half" idx="2"/>
          </p:nvPr>
        </p:nvPicPr>
        <p:blipFill>
          <a:blip r:embed="rId2">
            <a:extLst>
              <a:ext uri="{28A0092B-C50C-407E-A947-70E740481C1C}">
                <a14:useLocalDpi xmlns:a14="http://schemas.microsoft.com/office/drawing/2010/main" val="0"/>
              </a:ext>
            </a:extLst>
          </a:blip>
          <a:srcRect t="-16192" b="-16192"/>
          <a:stretch>
            <a:fillRect/>
          </a:stretch>
        </p:blipFill>
        <p:spPr>
          <a:xfrm>
            <a:off x="148448" y="1847495"/>
            <a:ext cx="4125694" cy="4201473"/>
          </a:xfrm>
          <a:prstGeom prst="rect">
            <a:avLst/>
          </a:prstGeom>
        </p:spPr>
      </p:pic>
      <p:sp>
        <p:nvSpPr>
          <p:cNvPr id="6" name="Content Placeholder 5"/>
          <p:cNvSpPr>
            <a:spLocks noGrp="1"/>
          </p:cNvSpPr>
          <p:nvPr>
            <p:ph sz="quarter" idx="4"/>
          </p:nvPr>
        </p:nvSpPr>
        <p:spPr>
          <a:xfrm>
            <a:off x="4503294" y="1306157"/>
            <a:ext cx="4523515" cy="3951288"/>
          </a:xfrm>
        </p:spPr>
        <p:txBody>
          <a:bodyPr/>
          <a:lstStyle/>
          <a:p>
            <a:pPr marL="457200" indent="-457200">
              <a:spcBef>
                <a:spcPts val="1176"/>
              </a:spcBef>
              <a:buFont typeface="+mj-lt"/>
              <a:buAutoNum type="arabicPeriod" startAt="11"/>
            </a:pPr>
            <a:r>
              <a:rPr lang="en-US" dirty="0" smtClean="0">
                <a:cs typeface="Times New Roman"/>
              </a:rPr>
              <a:t>How does diet adherence affect health outcomes?</a:t>
            </a:r>
            <a:endParaRPr lang="en-US" dirty="0">
              <a:cs typeface="Times New Roman"/>
            </a:endParaRPr>
          </a:p>
          <a:p>
            <a:pPr marL="457200" lvl="0" indent="-457200">
              <a:spcBef>
                <a:spcPts val="1176"/>
              </a:spcBef>
              <a:buFont typeface="+mj-lt"/>
              <a:buAutoNum type="arabicPeriod" startAt="11"/>
            </a:pPr>
            <a:r>
              <a:rPr lang="en-US" dirty="0" smtClean="0">
                <a:cs typeface="Times New Roman"/>
              </a:rPr>
              <a:t>Is </a:t>
            </a:r>
            <a:r>
              <a:rPr lang="en-US" dirty="0">
                <a:cs typeface="Times New Roman"/>
              </a:rPr>
              <a:t>this consistent with </a:t>
            </a:r>
            <a:r>
              <a:rPr lang="en-US" dirty="0" smtClean="0">
                <a:cs typeface="Times New Roman"/>
              </a:rPr>
              <a:t>your initial prediction?</a:t>
            </a:r>
          </a:p>
          <a:p>
            <a:pPr marL="457200" lvl="0" indent="-457200">
              <a:spcBef>
                <a:spcPts val="1176"/>
              </a:spcBef>
              <a:buFont typeface="+mj-lt"/>
              <a:buAutoNum type="arabicPeriod" startAt="11"/>
            </a:pPr>
            <a:r>
              <a:rPr lang="en-US" dirty="0" smtClean="0">
                <a:cs typeface="Times New Roman"/>
              </a:rPr>
              <a:t>Do the new results affect the initial data at all? </a:t>
            </a:r>
            <a:endParaRPr lang="en-US" dirty="0">
              <a:cs typeface="Times New Roman"/>
            </a:endParaRPr>
          </a:p>
        </p:txBody>
      </p:sp>
    </p:spTree>
    <p:extLst>
      <p:ext uri="{BB962C8B-B14F-4D97-AF65-F5344CB8AC3E}">
        <p14:creationId xmlns:p14="http://schemas.microsoft.com/office/powerpoint/2010/main" val="309183039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3157"/>
            <a:ext cx="8229600" cy="1143000"/>
          </a:xfrm>
        </p:spPr>
        <p:txBody>
          <a:bodyPr/>
          <a:lstStyle/>
          <a:p>
            <a:r>
              <a:rPr lang="en-US" dirty="0" smtClean="0"/>
              <a:t>Real data from two studies!</a:t>
            </a:r>
            <a:endParaRPr lang="en-US" dirty="0"/>
          </a:p>
        </p:txBody>
      </p:sp>
      <p:sp>
        <p:nvSpPr>
          <p:cNvPr id="6" name="Content Placeholder 5"/>
          <p:cNvSpPr>
            <a:spLocks noGrp="1"/>
          </p:cNvSpPr>
          <p:nvPr>
            <p:ph sz="quarter" idx="4"/>
          </p:nvPr>
        </p:nvSpPr>
        <p:spPr>
          <a:xfrm>
            <a:off x="4503294" y="1829222"/>
            <a:ext cx="4523515" cy="1690491"/>
          </a:xfrm>
        </p:spPr>
        <p:txBody>
          <a:bodyPr/>
          <a:lstStyle/>
          <a:p>
            <a:pPr>
              <a:spcBef>
                <a:spcPts val="1176"/>
              </a:spcBef>
            </a:pPr>
            <a:r>
              <a:rPr lang="en-US" dirty="0" smtClean="0">
                <a:latin typeface="+mj-lt"/>
                <a:cs typeface="Times New Roman"/>
              </a:rPr>
              <a:t>If we use one axis to draw the same graph we can see the the Mediterranean diet group had a far higher CVD incidence to begin.</a:t>
            </a:r>
            <a:endParaRPr lang="en-US" dirty="0">
              <a:latin typeface="+mj-lt"/>
              <a:cs typeface="Times New Roman"/>
            </a:endParaRPr>
          </a:p>
        </p:txBody>
      </p:sp>
      <p:graphicFrame>
        <p:nvGraphicFramePr>
          <p:cNvPr id="10" name="Chart 9"/>
          <p:cNvGraphicFramePr>
            <a:graphicFrameLocks/>
          </p:cNvGraphicFramePr>
          <p:nvPr>
            <p:extLst>
              <p:ext uri="{D42A27DB-BD31-4B8C-83A1-F6EECF244321}">
                <p14:modId xmlns:p14="http://schemas.microsoft.com/office/powerpoint/2010/main" val="322077074"/>
              </p:ext>
            </p:extLst>
          </p:nvPr>
        </p:nvGraphicFramePr>
        <p:xfrm>
          <a:off x="680594" y="1664607"/>
          <a:ext cx="3822700" cy="3270250"/>
        </p:xfrm>
        <a:graphic>
          <a:graphicData uri="http://schemas.openxmlformats.org/drawingml/2006/chart">
            <c:chart xmlns:c="http://schemas.openxmlformats.org/drawingml/2006/chart" xmlns:r="http://schemas.openxmlformats.org/officeDocument/2006/relationships" r:id="rId3"/>
          </a:graphicData>
        </a:graphic>
      </p:graphicFrame>
      <p:grpSp>
        <p:nvGrpSpPr>
          <p:cNvPr id="8" name="Group 7"/>
          <p:cNvGrpSpPr/>
          <p:nvPr/>
        </p:nvGrpSpPr>
        <p:grpSpPr>
          <a:xfrm>
            <a:off x="1578427" y="4934858"/>
            <a:ext cx="2485572" cy="548044"/>
            <a:chOff x="1578427" y="4934858"/>
            <a:chExt cx="2485572" cy="548044"/>
          </a:xfrm>
        </p:grpSpPr>
        <p:sp>
          <p:nvSpPr>
            <p:cNvPr id="13" name="Right Triangle 12"/>
            <p:cNvSpPr/>
            <p:nvPr/>
          </p:nvSpPr>
          <p:spPr>
            <a:xfrm flipH="1">
              <a:off x="1578427" y="4934858"/>
              <a:ext cx="2485572" cy="209490"/>
            </a:xfrm>
            <a:prstGeom prst="rtTriangle">
              <a:avLst/>
            </a:prstGeom>
            <a:gradFill>
              <a:gsLst>
                <a:gs pos="0">
                  <a:schemeClr val="tx1"/>
                </a:gs>
                <a:gs pos="100000">
                  <a:schemeClr val="bg1"/>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2159000" y="5144348"/>
              <a:ext cx="1651000" cy="338554"/>
            </a:xfrm>
            <a:prstGeom prst="rect">
              <a:avLst/>
            </a:prstGeom>
            <a:noFill/>
          </p:spPr>
          <p:txBody>
            <a:bodyPr wrap="square" rtlCol="0">
              <a:spAutoFit/>
            </a:bodyPr>
            <a:lstStyle/>
            <a:p>
              <a:r>
                <a:rPr lang="en-US" sz="1600" b="1" dirty="0" smtClean="0">
                  <a:latin typeface="+mj-lt"/>
                </a:rPr>
                <a:t>Diet Adherence</a:t>
              </a:r>
              <a:endParaRPr lang="en-US" sz="1600" b="1" dirty="0">
                <a:latin typeface="+mj-lt"/>
              </a:endParaRPr>
            </a:p>
          </p:txBody>
        </p:sp>
      </p:grpSp>
    </p:spTree>
    <p:extLst>
      <p:ext uri="{BB962C8B-B14F-4D97-AF65-F5344CB8AC3E}">
        <p14:creationId xmlns:p14="http://schemas.microsoft.com/office/powerpoint/2010/main" val="3911717028"/>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the studies use as subjects?</a:t>
            </a:r>
            <a:endParaRPr lang="en-US" dirty="0"/>
          </a:p>
        </p:txBody>
      </p:sp>
      <p:sp>
        <p:nvSpPr>
          <p:cNvPr id="3" name="Content Placeholder 2"/>
          <p:cNvSpPr>
            <a:spLocks noGrp="1"/>
          </p:cNvSpPr>
          <p:nvPr>
            <p:ph idx="1"/>
          </p:nvPr>
        </p:nvSpPr>
        <p:spPr/>
        <p:txBody>
          <a:bodyPr/>
          <a:lstStyle/>
          <a:p>
            <a:r>
              <a:rPr lang="en-US" sz="1800" dirty="0" smtClean="0">
                <a:cs typeface="Times New Roman"/>
              </a:rPr>
              <a:t>The </a:t>
            </a:r>
            <a:r>
              <a:rPr lang="en-US" sz="1800" b="1" dirty="0">
                <a:cs typeface="Times New Roman"/>
              </a:rPr>
              <a:t>Atkins</a:t>
            </a:r>
            <a:r>
              <a:rPr lang="en-US" sz="1800" dirty="0">
                <a:cs typeface="Times New Roman"/>
              </a:rPr>
              <a:t> diet cohort study examined a population of 49,261 Swedish women aged 30-49 living around the Uppsala region who responded to a questionnaire that was mailed out to 96,000 total women. </a:t>
            </a:r>
          </a:p>
          <a:p>
            <a:pPr marL="0" indent="0">
              <a:buNone/>
            </a:pPr>
            <a:r>
              <a:rPr lang="en-US" sz="1800" dirty="0">
                <a:cs typeface="Times New Roman"/>
              </a:rPr>
              <a:t> </a:t>
            </a:r>
          </a:p>
          <a:p>
            <a:r>
              <a:rPr lang="en-US" sz="1800" dirty="0">
                <a:cs typeface="Times New Roman"/>
              </a:rPr>
              <a:t>The </a:t>
            </a:r>
            <a:r>
              <a:rPr lang="en-US" sz="1800" b="1" dirty="0">
                <a:cs typeface="Times New Roman"/>
              </a:rPr>
              <a:t>Mediterranean</a:t>
            </a:r>
            <a:r>
              <a:rPr lang="en-US" sz="1800" dirty="0">
                <a:cs typeface="Times New Roman"/>
              </a:rPr>
              <a:t> diet study examined two cohorts of Dutch people.  </a:t>
            </a:r>
            <a:endParaRPr lang="en-US" sz="1800" dirty="0" smtClean="0">
              <a:cs typeface="Times New Roman"/>
            </a:endParaRPr>
          </a:p>
          <a:p>
            <a:pPr lvl="1"/>
            <a:r>
              <a:rPr lang="en-US" sz="1800" dirty="0" smtClean="0">
                <a:cs typeface="Times New Roman"/>
              </a:rPr>
              <a:t>The </a:t>
            </a:r>
            <a:r>
              <a:rPr lang="en-US" sz="1800" dirty="0">
                <a:cs typeface="Times New Roman"/>
              </a:rPr>
              <a:t>MORGEN cohort </a:t>
            </a:r>
            <a:r>
              <a:rPr lang="en-US" sz="1800" dirty="0" smtClean="0">
                <a:cs typeface="Times New Roman"/>
              </a:rPr>
              <a:t>was 22,654 </a:t>
            </a:r>
            <a:r>
              <a:rPr lang="en-US" sz="1800" dirty="0">
                <a:cs typeface="Times New Roman"/>
              </a:rPr>
              <a:t>Dutch men and women aged 20-65 who were recruited through random population sampling in Amsterdam, Maastricht, and </a:t>
            </a:r>
            <a:r>
              <a:rPr lang="en-US" sz="1800" dirty="0" err="1">
                <a:cs typeface="Times New Roman"/>
              </a:rPr>
              <a:t>Doetinchem</a:t>
            </a:r>
            <a:r>
              <a:rPr lang="en-US" sz="1800" dirty="0">
                <a:cs typeface="Times New Roman"/>
              </a:rPr>
              <a:t>. </a:t>
            </a:r>
            <a:endParaRPr lang="en-US" sz="1800" dirty="0" smtClean="0">
              <a:cs typeface="Times New Roman"/>
            </a:endParaRPr>
          </a:p>
          <a:p>
            <a:pPr lvl="1"/>
            <a:r>
              <a:rPr lang="en-US" sz="1800" dirty="0" smtClean="0">
                <a:cs typeface="Times New Roman"/>
              </a:rPr>
              <a:t>The </a:t>
            </a:r>
            <a:r>
              <a:rPr lang="en-US" sz="1800" dirty="0">
                <a:cs typeface="Times New Roman"/>
              </a:rPr>
              <a:t>second cohort, PROSPECT, </a:t>
            </a:r>
            <a:r>
              <a:rPr lang="en-US" sz="1800" dirty="0" smtClean="0">
                <a:cs typeface="Times New Roman"/>
              </a:rPr>
              <a:t>was 17,357 Dutch women </a:t>
            </a:r>
            <a:r>
              <a:rPr lang="en-US" sz="1800" dirty="0">
                <a:cs typeface="Times New Roman"/>
              </a:rPr>
              <a:t>aged 50-70 who participated in a breast cancer screening program.</a:t>
            </a:r>
          </a:p>
          <a:p>
            <a:pPr marL="0" indent="0">
              <a:buNone/>
            </a:pPr>
            <a:r>
              <a:rPr lang="en-US" sz="1800" dirty="0">
                <a:cs typeface="Times New Roman"/>
              </a:rPr>
              <a:t> </a:t>
            </a:r>
          </a:p>
          <a:p>
            <a:r>
              <a:rPr lang="en-US" sz="1800" dirty="0">
                <a:cs typeface="Times New Roman"/>
              </a:rPr>
              <a:t>In all cohorts, any individuals who had pre-existing conditions for cardiovascular disease were removed from this study.  Food and drink intake was assessed by survey in all three cohorts, and subgroups were organized based upon degree of adherence to a certain diet. </a:t>
            </a:r>
          </a:p>
        </p:txBody>
      </p:sp>
    </p:spTree>
    <p:extLst>
      <p:ext uri="{BB962C8B-B14F-4D97-AF65-F5344CB8AC3E}">
        <p14:creationId xmlns:p14="http://schemas.microsoft.com/office/powerpoint/2010/main" val="339275504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did the studies use as subjects?</a:t>
            </a:r>
            <a:endParaRPr lang="en-US" dirty="0"/>
          </a:p>
        </p:txBody>
      </p:sp>
      <p:sp>
        <p:nvSpPr>
          <p:cNvPr id="3" name="Content Placeholder 2"/>
          <p:cNvSpPr>
            <a:spLocks noGrp="1"/>
          </p:cNvSpPr>
          <p:nvPr>
            <p:ph idx="1"/>
          </p:nvPr>
        </p:nvSpPr>
        <p:spPr>
          <a:xfrm>
            <a:off x="251266" y="2696955"/>
            <a:ext cx="8686801" cy="1649305"/>
          </a:xfrm>
        </p:spPr>
        <p:txBody>
          <a:bodyPr/>
          <a:lstStyle/>
          <a:p>
            <a:pPr marL="0" indent="0">
              <a:buNone/>
            </a:pPr>
            <a:r>
              <a:rPr lang="en-US" sz="2800" dirty="0" smtClean="0">
                <a:cs typeface="Times New Roman"/>
              </a:rPr>
              <a:t>How might the experimental design be improved to make the results from the 2 groups more comparable?</a:t>
            </a:r>
            <a:endParaRPr lang="en-US" sz="2800" dirty="0">
              <a:cs typeface="Times New Roman"/>
            </a:endParaRPr>
          </a:p>
        </p:txBody>
      </p:sp>
    </p:spTree>
    <p:extLst>
      <p:ext uri="{BB962C8B-B14F-4D97-AF65-F5344CB8AC3E}">
        <p14:creationId xmlns:p14="http://schemas.microsoft.com/office/powerpoint/2010/main" val="1787890416"/>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a:t>Wrap Up</a:t>
            </a:r>
          </a:p>
        </p:txBody>
      </p:sp>
      <p:sp>
        <p:nvSpPr>
          <p:cNvPr id="12290" name="Rectangle 2"/>
          <p:cNvSpPr>
            <a:spLocks noGrp="1" noChangeArrowheads="1"/>
          </p:cNvSpPr>
          <p:nvPr>
            <p:ph idx="1"/>
          </p:nvPr>
        </p:nvSpPr>
        <p:spPr>
          <a:xfrm>
            <a:off x="457200" y="1490195"/>
            <a:ext cx="8229600" cy="3529060"/>
          </a:xfrm>
          <a:ln/>
          <a:extLst>
            <a:ext uri="{91240B29-F687-4f45-9708-019B960494DF}">
              <a14:hiddenLine xmlns:a14="http://schemas.microsoft.com/office/drawing/2010/main" w="9525">
                <a:solidFill>
                  <a:schemeClr val="tx1"/>
                </a:solidFill>
                <a:miter lim="800000"/>
                <a:headEnd/>
                <a:tailEnd/>
              </a14:hiddenLine>
            </a:ext>
          </a:extLst>
        </p:spPr>
        <p:txBody>
          <a:bodyPr/>
          <a:lstStyle/>
          <a:p>
            <a:pPr marL="57150" indent="0">
              <a:buNone/>
            </a:pPr>
            <a:endParaRPr lang="en-US" dirty="0" smtClean="0">
              <a:latin typeface="Times New Roman"/>
              <a:cs typeface="Times New Roman"/>
            </a:endParaRPr>
          </a:p>
          <a:p>
            <a:pPr marL="514350" indent="-457200"/>
            <a:r>
              <a:rPr lang="en-US" dirty="0" smtClean="0">
                <a:cs typeface="Times New Roman"/>
              </a:rPr>
              <a:t>Do we need to re-evaluate what we know about how fat metabolism contributes to health? </a:t>
            </a:r>
          </a:p>
          <a:p>
            <a:pPr marL="514350" indent="-457200"/>
            <a:endParaRPr lang="en-US" dirty="0">
              <a:cs typeface="Times New Roman"/>
            </a:endParaRPr>
          </a:p>
          <a:p>
            <a:pPr marL="514350" indent="-457200"/>
            <a:r>
              <a:rPr lang="en-US" dirty="0" smtClean="0">
                <a:cs typeface="Times New Roman"/>
              </a:rPr>
              <a:t>Why </a:t>
            </a:r>
            <a:r>
              <a:rPr lang="en-US" dirty="0">
                <a:cs typeface="Times New Roman"/>
              </a:rPr>
              <a:t>do you think nutritional messages are always changing? </a:t>
            </a:r>
          </a:p>
          <a:p>
            <a:pPr marL="57150" indent="0">
              <a:buNone/>
            </a:pPr>
            <a:endParaRPr lang="en-US" b="1" dirty="0">
              <a:latin typeface="Times New Roman"/>
              <a:cs typeface="Times New Roman"/>
            </a:endParaRPr>
          </a:p>
          <a:p>
            <a:pPr marL="0" indent="0">
              <a:buNone/>
            </a:pPr>
            <a:endParaRPr lang="en-US" dirty="0">
              <a:latin typeface="Times New Roman"/>
              <a:cs typeface="Times New Roman"/>
            </a:endParaRPr>
          </a:p>
          <a:p>
            <a:pPr marL="304800" indent="-304800"/>
            <a:endParaRPr lang="en-US" dirty="0">
              <a:latin typeface="Times New Roman"/>
              <a:cs typeface="Times New Roman"/>
              <a:sym typeface="Times New Roman" charset="0"/>
            </a:endParaRPr>
          </a:p>
        </p:txBody>
      </p:sp>
    </p:spTree>
    <p:extLst>
      <p:ext uri="{BB962C8B-B14F-4D97-AF65-F5344CB8AC3E}">
        <p14:creationId xmlns:p14="http://schemas.microsoft.com/office/powerpoint/2010/main" val="31707433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a:t>Do Now</a:t>
            </a:r>
          </a:p>
        </p:txBody>
      </p:sp>
      <p:sp>
        <p:nvSpPr>
          <p:cNvPr id="3074" name="Rectangle 2"/>
          <p:cNvSpPr>
            <a:spLocks noGrp="1" noChangeArrowheads="1"/>
          </p:cNvSpPr>
          <p:nvPr>
            <p:ph idx="1"/>
          </p:nvPr>
        </p:nvSpPr>
        <p:spPr>
          <a:xfrm>
            <a:off x="457200" y="2083347"/>
            <a:ext cx="8229600" cy="2031122"/>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a:cs typeface="Times New Roman"/>
              </a:rPr>
              <a:t>What type of diets have you heard </a:t>
            </a:r>
            <a:r>
              <a:rPr lang="en-US" dirty="0" smtClean="0">
                <a:cs typeface="Times New Roman"/>
              </a:rPr>
              <a:t>about?</a:t>
            </a:r>
          </a:p>
          <a:p>
            <a:endParaRPr lang="en-US" dirty="0">
              <a:cs typeface="Times New Roman"/>
            </a:endParaRPr>
          </a:p>
          <a:p>
            <a:r>
              <a:rPr lang="en-US" dirty="0" smtClean="0">
                <a:cs typeface="Times New Roman"/>
              </a:rPr>
              <a:t>What is an example of conflicting nutrition claims? </a:t>
            </a:r>
            <a:endParaRPr lang="en-US" dirty="0" smtClean="0">
              <a:cs typeface="Times New Roman"/>
            </a:endParaRPr>
          </a:p>
          <a:p>
            <a:pPr marL="0" indent="0">
              <a:buNone/>
            </a:pPr>
            <a:endParaRPr lang="en-US" dirty="0">
              <a:cs typeface="Times New Roman"/>
            </a:endParaRPr>
          </a:p>
        </p:txBody>
      </p:sp>
    </p:spTree>
    <p:extLst>
      <p:ext uri="{BB962C8B-B14F-4D97-AF65-F5344CB8AC3E}">
        <p14:creationId xmlns:p14="http://schemas.microsoft.com/office/powerpoint/2010/main" val="7309146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Homework</a:t>
            </a:r>
            <a:endParaRPr lang="en-US" dirty="0"/>
          </a:p>
        </p:txBody>
      </p:sp>
      <p:sp>
        <p:nvSpPr>
          <p:cNvPr id="12290" name="Rectangle 2"/>
          <p:cNvSpPr>
            <a:spLocks noGrp="1" noChangeArrowheads="1"/>
          </p:cNvSpPr>
          <p:nvPr>
            <p:ph idx="1"/>
          </p:nvPr>
        </p:nvSpPr>
        <p:spPr>
          <a:xfrm>
            <a:off x="457200" y="1490195"/>
            <a:ext cx="8229600" cy="3529060"/>
          </a:xfrm>
          <a:ln/>
          <a:extLst>
            <a:ext uri="{91240B29-F687-4f45-9708-019B960494DF}">
              <a14:hiddenLine xmlns:a14="http://schemas.microsoft.com/office/drawing/2010/main" w="9525">
                <a:solidFill>
                  <a:schemeClr val="tx1"/>
                </a:solidFill>
                <a:miter lim="800000"/>
                <a:headEnd/>
                <a:tailEnd/>
              </a14:hiddenLine>
            </a:ext>
          </a:extLst>
        </p:spPr>
        <p:txBody>
          <a:bodyPr/>
          <a:lstStyle/>
          <a:p>
            <a:pPr marL="57150" indent="0">
              <a:buNone/>
            </a:pPr>
            <a:endParaRPr lang="en-US" dirty="0" smtClean="0">
              <a:latin typeface="Times New Roman"/>
              <a:cs typeface="Times New Roman"/>
            </a:endParaRPr>
          </a:p>
          <a:p>
            <a:pPr marL="57150" indent="0" algn="ctr">
              <a:buNone/>
            </a:pPr>
            <a:r>
              <a:rPr lang="en-US" dirty="0" smtClean="0">
                <a:cs typeface="Times New Roman"/>
              </a:rPr>
              <a:t>Complete the </a:t>
            </a:r>
            <a:r>
              <a:rPr lang="en-US" smtClean="0">
                <a:cs typeface="Times New Roman"/>
              </a:rPr>
              <a:t>Lesson 4.3/4.4 </a:t>
            </a:r>
            <a:r>
              <a:rPr lang="en-US" dirty="0" smtClean="0">
                <a:cs typeface="Times New Roman"/>
              </a:rPr>
              <a:t>Worksheet.</a:t>
            </a:r>
            <a:endParaRPr lang="en-US" dirty="0">
              <a:cs typeface="Times New Roman"/>
            </a:endParaRPr>
          </a:p>
          <a:p>
            <a:pPr marL="57150" indent="0">
              <a:buNone/>
            </a:pPr>
            <a:endParaRPr lang="en-US" b="1" dirty="0">
              <a:latin typeface="Times New Roman"/>
              <a:cs typeface="Times New Roman"/>
            </a:endParaRPr>
          </a:p>
          <a:p>
            <a:pPr marL="0" indent="0">
              <a:buNone/>
            </a:pPr>
            <a:endParaRPr lang="en-US" dirty="0">
              <a:latin typeface="Times New Roman"/>
              <a:cs typeface="Times New Roman"/>
            </a:endParaRPr>
          </a:p>
          <a:p>
            <a:pPr marL="304800" indent="-304800"/>
            <a:endParaRPr lang="en-US" dirty="0">
              <a:latin typeface="Times New Roman"/>
              <a:cs typeface="Times New Roman"/>
              <a:sym typeface="Times New Roman" charset="0"/>
            </a:endParaRPr>
          </a:p>
        </p:txBody>
      </p:sp>
    </p:spTree>
    <p:extLst>
      <p:ext uri="{BB962C8B-B14F-4D97-AF65-F5344CB8AC3E}">
        <p14:creationId xmlns:p14="http://schemas.microsoft.com/office/powerpoint/2010/main" val="32369291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Atkins vs. Mediterranean Diet</a:t>
            </a:r>
            <a:endParaRPr lang="en-US" dirty="0"/>
          </a:p>
        </p:txBody>
      </p:sp>
      <p:sp>
        <p:nvSpPr>
          <p:cNvPr id="3074" name="Rectangle 2"/>
          <p:cNvSpPr>
            <a:spLocks noGrp="1" noChangeArrowheads="1"/>
          </p:cNvSpPr>
          <p:nvPr>
            <p:ph idx="1"/>
          </p:nvPr>
        </p:nvSpPr>
        <p:spPr>
          <a:xfrm>
            <a:off x="457200" y="2138488"/>
            <a:ext cx="8229600" cy="2399335"/>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cs typeface="Times New Roman"/>
                <a:sym typeface="Times New Roman" charset="0"/>
              </a:rPr>
              <a:t>What is the Atkins diet?</a:t>
            </a:r>
          </a:p>
          <a:p>
            <a:endParaRPr lang="en-US" dirty="0" smtClean="0">
              <a:cs typeface="Times New Roman"/>
              <a:sym typeface="Times New Roman" charset="0"/>
            </a:endParaRPr>
          </a:p>
          <a:p>
            <a:r>
              <a:rPr lang="en-US" dirty="0" smtClean="0">
                <a:ea typeface="ヒラギノ明朝 ProN W3" charset="0"/>
                <a:cs typeface="Times New Roman"/>
                <a:sym typeface="Times New Roman" charset="0"/>
              </a:rPr>
              <a:t>What is the Mediterranean diet?</a:t>
            </a:r>
            <a:endParaRPr lang="en-US" dirty="0">
              <a:ea typeface="ヒラギノ明朝 ProN W3" charset="0"/>
              <a:cs typeface="Times New Roman"/>
              <a:sym typeface="Times New Roman" charset="0"/>
            </a:endParaRPr>
          </a:p>
          <a:p>
            <a:pPr marL="0" indent="0">
              <a:buNone/>
            </a:pPr>
            <a:endParaRPr lang="en-US" dirty="0" smtClean="0">
              <a:latin typeface="Times New Roman"/>
              <a:ea typeface="ヒラギノ明朝 ProN W3" charset="0"/>
              <a:cs typeface="Times New Roman"/>
              <a:sym typeface="Times New Roman" charset="0"/>
            </a:endParaRPr>
          </a:p>
          <a:p>
            <a:pPr marL="0" indent="0">
              <a:buNone/>
            </a:pPr>
            <a:endParaRPr lang="en-US" dirty="0">
              <a:latin typeface="Times New Roman"/>
              <a:ea typeface="ヒラギノ明朝 ProN W3" charset="0"/>
              <a:cs typeface="Times New Roman"/>
              <a:sym typeface="Times New Roman" charset="0"/>
            </a:endParaRPr>
          </a:p>
        </p:txBody>
      </p:sp>
    </p:spTree>
    <p:extLst>
      <p:ext uri="{BB962C8B-B14F-4D97-AF65-F5344CB8AC3E}">
        <p14:creationId xmlns:p14="http://schemas.microsoft.com/office/powerpoint/2010/main" val="97450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24918" y="274637"/>
            <a:ext cx="3378981" cy="1312939"/>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Atkins Diet</a:t>
            </a:r>
            <a:endParaRPr lang="en-US" dirty="0"/>
          </a:p>
        </p:txBody>
      </p:sp>
      <p:sp>
        <p:nvSpPr>
          <p:cNvPr id="3074" name="Rectangle 2"/>
          <p:cNvSpPr>
            <a:spLocks noGrp="1" noChangeArrowheads="1"/>
          </p:cNvSpPr>
          <p:nvPr>
            <p:ph idx="1"/>
          </p:nvPr>
        </p:nvSpPr>
        <p:spPr>
          <a:xfrm>
            <a:off x="457200" y="2138488"/>
            <a:ext cx="3378981" cy="3563558"/>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cs typeface="Times New Roman"/>
                <a:sym typeface="Times New Roman" charset="0"/>
              </a:rPr>
              <a:t>No sugars or carbohydrates!</a:t>
            </a:r>
          </a:p>
          <a:p>
            <a:endParaRPr lang="en-US" dirty="0" smtClean="0">
              <a:cs typeface="Times New Roman"/>
              <a:sym typeface="Times New Roman" charset="0"/>
            </a:endParaRPr>
          </a:p>
          <a:p>
            <a:pPr marL="0" indent="0">
              <a:buNone/>
            </a:pPr>
            <a:endParaRPr lang="en-US" dirty="0" smtClean="0">
              <a:cs typeface="Times New Roman"/>
              <a:sym typeface="Times New Roman" charset="0"/>
            </a:endParaRPr>
          </a:p>
          <a:p>
            <a:r>
              <a:rPr lang="en-US" dirty="0" smtClean="0">
                <a:ea typeface="ヒラギノ明朝 ProN W3" charset="0"/>
                <a:cs typeface="Times New Roman"/>
                <a:sym typeface="Times New Roman" charset="0"/>
              </a:rPr>
              <a:t>Unlimited fat and protein</a:t>
            </a:r>
            <a:endParaRPr lang="en-US" dirty="0">
              <a:ea typeface="ヒラギノ明朝 ProN W3" charset="0"/>
              <a:cs typeface="Times New Roman"/>
              <a:sym typeface="Times New Roman" charset="0"/>
            </a:endParaRPr>
          </a:p>
          <a:p>
            <a:pPr marL="0" indent="0">
              <a:buNone/>
            </a:pPr>
            <a:endParaRPr lang="en-US" dirty="0" smtClean="0">
              <a:latin typeface="Times New Roman"/>
              <a:ea typeface="ヒラギノ明朝 ProN W3" charset="0"/>
              <a:cs typeface="Times New Roman"/>
              <a:sym typeface="Times New Roman" charset="0"/>
            </a:endParaRPr>
          </a:p>
          <a:p>
            <a:pPr marL="0" indent="0">
              <a:buNone/>
            </a:pPr>
            <a:endParaRPr lang="en-US" dirty="0">
              <a:latin typeface="Times New Roman"/>
              <a:ea typeface="ヒラギノ明朝 ProN W3" charset="0"/>
              <a:cs typeface="Times New Roman"/>
              <a:sym typeface="Times New Roman" charset="0"/>
            </a:endParaRPr>
          </a:p>
        </p:txBody>
      </p:sp>
      <p:sp>
        <p:nvSpPr>
          <p:cNvPr id="4" name="Rectangle 1"/>
          <p:cNvSpPr txBox="1">
            <a:spLocks noChangeArrowheads="1"/>
          </p:cNvSpPr>
          <p:nvPr/>
        </p:nvSpPr>
        <p:spPr bwMode="auto">
          <a:xfrm>
            <a:off x="4657433" y="443950"/>
            <a:ext cx="3689567" cy="131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a:lstStyle>
          <a:p>
            <a:r>
              <a:rPr lang="en-US" dirty="0" smtClean="0"/>
              <a:t>Mediterranean</a:t>
            </a:r>
          </a:p>
          <a:p>
            <a:r>
              <a:rPr lang="en-US" dirty="0" smtClean="0"/>
              <a:t> Diet</a:t>
            </a:r>
            <a:endParaRPr lang="en-US" dirty="0"/>
          </a:p>
        </p:txBody>
      </p:sp>
      <p:sp>
        <p:nvSpPr>
          <p:cNvPr id="5" name="Rectangle 2"/>
          <p:cNvSpPr txBox="1">
            <a:spLocks noChangeArrowheads="1"/>
          </p:cNvSpPr>
          <p:nvPr/>
        </p:nvSpPr>
        <p:spPr bwMode="auto">
          <a:xfrm>
            <a:off x="4457908" y="2153850"/>
            <a:ext cx="4325624" cy="356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cs typeface="Times New Roman"/>
                <a:sym typeface="Times New Roman" charset="0"/>
              </a:rPr>
              <a:t>No saturated fats!</a:t>
            </a:r>
          </a:p>
          <a:p>
            <a:r>
              <a:rPr lang="en-US" dirty="0" smtClean="0">
                <a:cs typeface="Times New Roman"/>
                <a:sym typeface="Times New Roman" charset="0"/>
              </a:rPr>
              <a:t>No trans-unsaturated fats!</a:t>
            </a:r>
          </a:p>
          <a:p>
            <a:endParaRPr lang="en-US" dirty="0" smtClean="0">
              <a:cs typeface="Times New Roman"/>
              <a:sym typeface="Times New Roman" charset="0"/>
            </a:endParaRPr>
          </a:p>
          <a:p>
            <a:r>
              <a:rPr lang="en-US" dirty="0" smtClean="0">
                <a:ea typeface="ヒラギノ明朝 ProN W3" charset="0"/>
                <a:cs typeface="Times New Roman"/>
                <a:sym typeface="Times New Roman" charset="0"/>
              </a:rPr>
              <a:t>Unsaturated fats are OK.</a:t>
            </a:r>
          </a:p>
          <a:p>
            <a:pPr marL="0" indent="0">
              <a:buFont typeface="Arial" charset="0"/>
              <a:buNone/>
            </a:pPr>
            <a:endParaRPr lang="en-US" dirty="0" smtClean="0">
              <a:latin typeface="Times New Roman"/>
              <a:ea typeface="ヒラギノ明朝 ProN W3" charset="0"/>
              <a:cs typeface="Times New Roman"/>
              <a:sym typeface="Times New Roman" charset="0"/>
            </a:endParaRPr>
          </a:p>
          <a:p>
            <a:pPr marL="0" indent="0">
              <a:buFont typeface="Arial" charset="0"/>
              <a:buNone/>
            </a:pPr>
            <a:endParaRPr lang="en-US" dirty="0">
              <a:latin typeface="Times New Roman"/>
              <a:ea typeface="ヒラギノ明朝 ProN W3" charset="0"/>
              <a:cs typeface="Times New Roman"/>
              <a:sym typeface="Times New Roman" charset="0"/>
            </a:endParaRPr>
          </a:p>
        </p:txBody>
      </p:sp>
    </p:spTree>
    <p:extLst>
      <p:ext uri="{BB962C8B-B14F-4D97-AF65-F5344CB8AC3E}">
        <p14:creationId xmlns:p14="http://schemas.microsoft.com/office/powerpoint/2010/main" val="5092306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txBox="1">
            <a:spLocks noChangeArrowheads="1"/>
          </p:cNvSpPr>
          <p:nvPr/>
        </p:nvSpPr>
        <p:spPr bwMode="auto">
          <a:xfrm>
            <a:off x="2613124" y="245502"/>
            <a:ext cx="3689567" cy="131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a:lstStyle>
          <a:p>
            <a:r>
              <a:rPr lang="en-US" dirty="0" smtClean="0"/>
              <a:t>Fats</a:t>
            </a:r>
            <a:endParaRPr lang="en-US" dirty="0"/>
          </a:p>
        </p:txBody>
      </p:sp>
      <p:grpSp>
        <p:nvGrpSpPr>
          <p:cNvPr id="8" name="Group 5"/>
          <p:cNvGrpSpPr>
            <a:grpSpLocks/>
          </p:cNvGrpSpPr>
          <p:nvPr/>
        </p:nvGrpSpPr>
        <p:grpSpPr bwMode="auto">
          <a:xfrm>
            <a:off x="659350" y="1679548"/>
            <a:ext cx="3186113" cy="346075"/>
            <a:chOff x="152400" y="1957582"/>
            <a:chExt cx="3185278" cy="346432"/>
          </a:xfrm>
        </p:grpSpPr>
        <p:sp>
          <p:nvSpPr>
            <p:cNvPr id="9" name="Rectangle 8"/>
            <p:cNvSpPr/>
            <p:nvPr/>
          </p:nvSpPr>
          <p:spPr>
            <a:xfrm>
              <a:off x="152400"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0" name="Rectangle 9"/>
            <p:cNvSpPr/>
            <p:nvPr/>
          </p:nvSpPr>
          <p:spPr>
            <a:xfrm>
              <a:off x="615829"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1" name="Rectangle 10"/>
            <p:cNvSpPr/>
            <p:nvPr/>
          </p:nvSpPr>
          <p:spPr>
            <a:xfrm>
              <a:off x="1055451" y="1957582"/>
              <a:ext cx="372964"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2" name="Rectangle 11"/>
            <p:cNvSpPr/>
            <p:nvPr/>
          </p:nvSpPr>
          <p:spPr>
            <a:xfrm>
              <a:off x="1514118"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3" name="Rectangle 12"/>
            <p:cNvSpPr/>
            <p:nvPr/>
          </p:nvSpPr>
          <p:spPr>
            <a:xfrm>
              <a:off x="1988657" y="1957582"/>
              <a:ext cx="372964"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4" name="Rectangle 13"/>
            <p:cNvSpPr/>
            <p:nvPr/>
          </p:nvSpPr>
          <p:spPr>
            <a:xfrm>
              <a:off x="2461608" y="1957582"/>
              <a:ext cx="372964"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5" name="Rectangle 14"/>
            <p:cNvSpPr/>
            <p:nvPr/>
          </p:nvSpPr>
          <p:spPr>
            <a:xfrm>
              <a:off x="2964713" y="1957582"/>
              <a:ext cx="372965"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16" name="Minus 15"/>
            <p:cNvSpPr/>
            <p:nvPr/>
          </p:nvSpPr>
          <p:spPr>
            <a:xfrm>
              <a:off x="525365"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17" name="Minus 16"/>
            <p:cNvSpPr/>
            <p:nvPr/>
          </p:nvSpPr>
          <p:spPr>
            <a:xfrm>
              <a:off x="969749"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18" name="Minus 17"/>
            <p:cNvSpPr/>
            <p:nvPr/>
          </p:nvSpPr>
          <p:spPr>
            <a:xfrm>
              <a:off x="1407784"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19" name="Minus 18"/>
            <p:cNvSpPr/>
            <p:nvPr/>
          </p:nvSpPr>
          <p:spPr>
            <a:xfrm>
              <a:off x="1866451"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20" name="Minus 19"/>
            <p:cNvSpPr/>
            <p:nvPr/>
          </p:nvSpPr>
          <p:spPr>
            <a:xfrm>
              <a:off x="2363208"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21" name="Minus 20"/>
            <p:cNvSpPr/>
            <p:nvPr/>
          </p:nvSpPr>
          <p:spPr>
            <a:xfrm>
              <a:off x="2866314" y="2124442"/>
              <a:ext cx="85703"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grpSp>
      <p:grpSp>
        <p:nvGrpSpPr>
          <p:cNvPr id="22" name="Group 15"/>
          <p:cNvGrpSpPr>
            <a:grpSpLocks/>
          </p:cNvGrpSpPr>
          <p:nvPr/>
        </p:nvGrpSpPr>
        <p:grpSpPr bwMode="auto">
          <a:xfrm>
            <a:off x="671669" y="4857802"/>
            <a:ext cx="3184525" cy="346075"/>
            <a:chOff x="801132" y="3818065"/>
            <a:chExt cx="3185278" cy="346432"/>
          </a:xfrm>
        </p:grpSpPr>
        <p:grpSp>
          <p:nvGrpSpPr>
            <p:cNvPr id="23" name="Group 25"/>
            <p:cNvGrpSpPr>
              <a:grpSpLocks/>
            </p:cNvGrpSpPr>
            <p:nvPr/>
          </p:nvGrpSpPr>
          <p:grpSpPr bwMode="auto">
            <a:xfrm>
              <a:off x="801132" y="3818065"/>
              <a:ext cx="3185278" cy="346432"/>
              <a:chOff x="152400" y="1957582"/>
              <a:chExt cx="3185278" cy="346432"/>
            </a:xfrm>
          </p:grpSpPr>
          <p:sp>
            <p:nvSpPr>
              <p:cNvPr id="25" name="Rectangle 24"/>
              <p:cNvSpPr/>
              <p:nvPr/>
            </p:nvSpPr>
            <p:spPr>
              <a:xfrm>
                <a:off x="152400"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6" name="Rectangle 25"/>
              <p:cNvSpPr/>
              <p:nvPr/>
            </p:nvSpPr>
            <p:spPr>
              <a:xfrm>
                <a:off x="616060"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7" name="Rectangle 26"/>
              <p:cNvSpPr/>
              <p:nvPr/>
            </p:nvSpPr>
            <p:spPr>
              <a:xfrm>
                <a:off x="1055901" y="1957582"/>
                <a:ext cx="373151"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8" name="Rectangle 27"/>
              <p:cNvSpPr/>
              <p:nvPr/>
            </p:nvSpPr>
            <p:spPr>
              <a:xfrm>
                <a:off x="1514797"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29" name="Rectangle 28"/>
              <p:cNvSpPr/>
              <p:nvPr/>
            </p:nvSpPr>
            <p:spPr>
              <a:xfrm>
                <a:off x="1987984"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0" name="Rectangle 29"/>
              <p:cNvSpPr/>
              <p:nvPr/>
            </p:nvSpPr>
            <p:spPr>
              <a:xfrm>
                <a:off x="2461171" y="1957582"/>
                <a:ext cx="373150"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1" name="Rectangle 30"/>
              <p:cNvSpPr/>
              <p:nvPr/>
            </p:nvSpPr>
            <p:spPr>
              <a:xfrm>
                <a:off x="2964527" y="1957582"/>
                <a:ext cx="373151" cy="346432"/>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2" name="Minus 31"/>
              <p:cNvSpPr/>
              <p:nvPr/>
            </p:nvSpPr>
            <p:spPr>
              <a:xfrm>
                <a:off x="525550"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3" name="Minus 32"/>
              <p:cNvSpPr/>
              <p:nvPr/>
            </p:nvSpPr>
            <p:spPr>
              <a:xfrm>
                <a:off x="970155"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4" name="Minus 33"/>
              <p:cNvSpPr/>
              <p:nvPr/>
            </p:nvSpPr>
            <p:spPr>
              <a:xfrm>
                <a:off x="1408409"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5" name="Minus 34"/>
              <p:cNvSpPr/>
              <p:nvPr/>
            </p:nvSpPr>
            <p:spPr>
              <a:xfrm>
                <a:off x="2362723"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36" name="Minus 35"/>
              <p:cNvSpPr/>
              <p:nvPr/>
            </p:nvSpPr>
            <p:spPr>
              <a:xfrm>
                <a:off x="2866079" y="2124442"/>
                <a:ext cx="85745" cy="46084"/>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grpSp>
        <p:sp>
          <p:nvSpPr>
            <p:cNvPr id="24" name="Equal 23"/>
            <p:cNvSpPr/>
            <p:nvPr/>
          </p:nvSpPr>
          <p:spPr>
            <a:xfrm>
              <a:off x="2479516" y="3927716"/>
              <a:ext cx="157200" cy="177983"/>
            </a:xfrm>
            <a:prstGeom prst="mathEqual">
              <a:avLst/>
            </a:prstGeom>
            <a:solidFill>
              <a:srgbClr val="FF0080"/>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grpSp>
      <p:grpSp>
        <p:nvGrpSpPr>
          <p:cNvPr id="37" name="Group 16"/>
          <p:cNvGrpSpPr>
            <a:grpSpLocks/>
          </p:cNvGrpSpPr>
          <p:nvPr/>
        </p:nvGrpSpPr>
        <p:grpSpPr bwMode="auto">
          <a:xfrm>
            <a:off x="671669" y="3286045"/>
            <a:ext cx="3178175" cy="509588"/>
            <a:chOff x="702151" y="4953093"/>
            <a:chExt cx="3177411" cy="509840"/>
          </a:xfrm>
        </p:grpSpPr>
        <p:sp>
          <p:nvSpPr>
            <p:cNvPr id="38" name="Rectangle 37"/>
            <p:cNvSpPr/>
            <p:nvPr/>
          </p:nvSpPr>
          <p:spPr>
            <a:xfrm>
              <a:off x="702151" y="5116687"/>
              <a:ext cx="372973"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39" name="Rectangle 38"/>
            <p:cNvSpPr/>
            <p:nvPr/>
          </p:nvSpPr>
          <p:spPr>
            <a:xfrm>
              <a:off x="1165590" y="5116687"/>
              <a:ext cx="372973"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0" name="Rectangle 39"/>
            <p:cNvSpPr/>
            <p:nvPr/>
          </p:nvSpPr>
          <p:spPr>
            <a:xfrm>
              <a:off x="1605222" y="5116687"/>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1" name="Rectangle 40"/>
            <p:cNvSpPr/>
            <p:nvPr/>
          </p:nvSpPr>
          <p:spPr>
            <a:xfrm>
              <a:off x="2063899" y="5116687"/>
              <a:ext cx="372973"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2" name="Rectangle 41"/>
            <p:cNvSpPr/>
            <p:nvPr/>
          </p:nvSpPr>
          <p:spPr>
            <a:xfrm>
              <a:off x="2538447" y="4953093"/>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3" name="Rectangle 42"/>
            <p:cNvSpPr/>
            <p:nvPr/>
          </p:nvSpPr>
          <p:spPr>
            <a:xfrm>
              <a:off x="3011409" y="4953093"/>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4" name="Rectangle 43"/>
            <p:cNvSpPr/>
            <p:nvPr/>
          </p:nvSpPr>
          <p:spPr>
            <a:xfrm>
              <a:off x="3506590" y="4953093"/>
              <a:ext cx="372972" cy="346246"/>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a:defRPr/>
              </a:pPr>
              <a:endParaRPr lang="en-US"/>
            </a:p>
          </p:txBody>
        </p:sp>
        <p:sp>
          <p:nvSpPr>
            <p:cNvPr id="45" name="Minus 44"/>
            <p:cNvSpPr/>
            <p:nvPr/>
          </p:nvSpPr>
          <p:spPr>
            <a:xfrm>
              <a:off x="1075124" y="5277103"/>
              <a:ext cx="85704" cy="46061"/>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6" name="Minus 45"/>
            <p:cNvSpPr/>
            <p:nvPr/>
          </p:nvSpPr>
          <p:spPr>
            <a:xfrm>
              <a:off x="1519517" y="5277103"/>
              <a:ext cx="85704" cy="46061"/>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7" name="Minus 46"/>
            <p:cNvSpPr/>
            <p:nvPr/>
          </p:nvSpPr>
          <p:spPr>
            <a:xfrm>
              <a:off x="1957562" y="5277103"/>
              <a:ext cx="85704" cy="46061"/>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8" name="Minus 47"/>
            <p:cNvSpPr/>
            <p:nvPr/>
          </p:nvSpPr>
          <p:spPr>
            <a:xfrm>
              <a:off x="2913007" y="5116687"/>
              <a:ext cx="85704" cy="46060"/>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49" name="Minus 48"/>
            <p:cNvSpPr/>
            <p:nvPr/>
          </p:nvSpPr>
          <p:spPr>
            <a:xfrm>
              <a:off x="3416123" y="5116687"/>
              <a:ext cx="85704" cy="46060"/>
            </a:xfrm>
            <a:prstGeom prst="mathMinus">
              <a:avLst/>
            </a:prstGeom>
            <a:ln w="57150" cmpd="sng">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rgbClr val="000000"/>
                </a:solidFill>
              </a:endParaRPr>
            </a:p>
          </p:txBody>
        </p:sp>
        <p:sp>
          <p:nvSpPr>
            <p:cNvPr id="50" name="Equal 49"/>
            <p:cNvSpPr/>
            <p:nvPr/>
          </p:nvSpPr>
          <p:spPr>
            <a:xfrm>
              <a:off x="2381322" y="5145276"/>
              <a:ext cx="157125" cy="179476"/>
            </a:xfrm>
            <a:prstGeom prst="mathEqual">
              <a:avLst/>
            </a:prstGeom>
            <a:solidFill>
              <a:srgbClr val="FF0080"/>
            </a:solidFill>
            <a:ln>
              <a:solidFill>
                <a:srgbClr val="000000"/>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solidFill>
                  <a:schemeClr val="tx1"/>
                </a:solidFill>
              </a:endParaRPr>
            </a:p>
          </p:txBody>
        </p:sp>
      </p:grpSp>
      <p:sp>
        <p:nvSpPr>
          <p:cNvPr id="6" name="TextBox 5"/>
          <p:cNvSpPr txBox="1"/>
          <p:nvPr/>
        </p:nvSpPr>
        <p:spPr>
          <a:xfrm>
            <a:off x="4800783" y="1425459"/>
            <a:ext cx="2177399" cy="1200328"/>
          </a:xfrm>
          <a:prstGeom prst="rect">
            <a:avLst/>
          </a:prstGeom>
          <a:noFill/>
        </p:spPr>
        <p:txBody>
          <a:bodyPr wrap="none" rtlCol="0">
            <a:spAutoFit/>
          </a:bodyPr>
          <a:lstStyle/>
          <a:p>
            <a:r>
              <a:rPr lang="en-US" sz="2400" b="1" dirty="0" smtClean="0">
                <a:latin typeface="+mn-lt"/>
              </a:rPr>
              <a:t>Saturated fats:</a:t>
            </a:r>
          </a:p>
          <a:p>
            <a:r>
              <a:rPr lang="en-US" sz="2400" dirty="0" smtClean="0">
                <a:latin typeface="+mn-lt"/>
              </a:rPr>
              <a:t>	Animal fats</a:t>
            </a:r>
          </a:p>
          <a:p>
            <a:r>
              <a:rPr lang="en-US" sz="2400" dirty="0" smtClean="0">
                <a:latin typeface="+mn-lt"/>
              </a:rPr>
              <a:t>	Always solid</a:t>
            </a:r>
            <a:endParaRPr lang="en-US" sz="2400" dirty="0">
              <a:latin typeface="+mn-lt"/>
            </a:endParaRPr>
          </a:p>
        </p:txBody>
      </p:sp>
      <p:sp>
        <p:nvSpPr>
          <p:cNvPr id="52" name="TextBox 51"/>
          <p:cNvSpPr txBox="1"/>
          <p:nvPr/>
        </p:nvSpPr>
        <p:spPr>
          <a:xfrm>
            <a:off x="4800783" y="4457344"/>
            <a:ext cx="3829987" cy="1200328"/>
          </a:xfrm>
          <a:prstGeom prst="rect">
            <a:avLst/>
          </a:prstGeom>
          <a:noFill/>
        </p:spPr>
        <p:txBody>
          <a:bodyPr wrap="square" rtlCol="0">
            <a:spAutoFit/>
          </a:bodyPr>
          <a:lstStyle/>
          <a:p>
            <a:r>
              <a:rPr lang="en-US" sz="2400" b="1" dirty="0" smtClean="0">
                <a:latin typeface="+mn-lt"/>
              </a:rPr>
              <a:t>Trans unsaturated fats:</a:t>
            </a:r>
          </a:p>
          <a:p>
            <a:r>
              <a:rPr lang="en-US" sz="2400" dirty="0" smtClean="0">
                <a:latin typeface="+mn-lt"/>
              </a:rPr>
              <a:t>	</a:t>
            </a:r>
            <a:r>
              <a:rPr lang="en-US" sz="2400" dirty="0">
                <a:latin typeface="+mn-lt"/>
              </a:rPr>
              <a:t>D</a:t>
            </a:r>
            <a:r>
              <a:rPr lang="en-US" sz="2400" dirty="0" smtClean="0">
                <a:latin typeface="+mn-lt"/>
              </a:rPr>
              <a:t>on’t occur naturally</a:t>
            </a:r>
          </a:p>
          <a:p>
            <a:r>
              <a:rPr lang="en-US" sz="2400" dirty="0" smtClean="0">
                <a:latin typeface="+mn-lt"/>
              </a:rPr>
              <a:t>	Usually solid</a:t>
            </a:r>
          </a:p>
        </p:txBody>
      </p:sp>
      <p:sp>
        <p:nvSpPr>
          <p:cNvPr id="53" name="TextBox 52"/>
          <p:cNvSpPr txBox="1"/>
          <p:nvPr/>
        </p:nvSpPr>
        <p:spPr>
          <a:xfrm>
            <a:off x="4800783" y="3009731"/>
            <a:ext cx="3829987" cy="1200328"/>
          </a:xfrm>
          <a:prstGeom prst="rect">
            <a:avLst/>
          </a:prstGeom>
          <a:noFill/>
        </p:spPr>
        <p:txBody>
          <a:bodyPr wrap="square" rtlCol="0">
            <a:spAutoFit/>
          </a:bodyPr>
          <a:lstStyle/>
          <a:p>
            <a:r>
              <a:rPr lang="en-US" sz="2400" b="1" dirty="0" err="1" smtClean="0">
                <a:latin typeface="+mn-lt"/>
              </a:rPr>
              <a:t>Cis</a:t>
            </a:r>
            <a:r>
              <a:rPr lang="en-US" sz="2400" b="1" dirty="0" smtClean="0">
                <a:latin typeface="+mn-lt"/>
              </a:rPr>
              <a:t> unsaturated fats:</a:t>
            </a:r>
          </a:p>
          <a:p>
            <a:r>
              <a:rPr lang="en-US" sz="2400" dirty="0" smtClean="0">
                <a:latin typeface="+mn-lt"/>
              </a:rPr>
              <a:t>	Plant oils</a:t>
            </a:r>
          </a:p>
          <a:p>
            <a:r>
              <a:rPr lang="en-US" sz="2400" dirty="0" smtClean="0">
                <a:latin typeface="+mn-lt"/>
              </a:rPr>
              <a:t>	Usually liquid</a:t>
            </a:r>
          </a:p>
        </p:txBody>
      </p:sp>
    </p:spTree>
    <p:extLst>
      <p:ext uri="{BB962C8B-B14F-4D97-AF65-F5344CB8AC3E}">
        <p14:creationId xmlns:p14="http://schemas.microsoft.com/office/powerpoint/2010/main" val="2896553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24918" y="10039"/>
            <a:ext cx="3378981" cy="1312939"/>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Atkins Diet</a:t>
            </a:r>
            <a:endParaRPr lang="en-US" dirty="0"/>
          </a:p>
        </p:txBody>
      </p:sp>
      <p:sp>
        <p:nvSpPr>
          <p:cNvPr id="3074" name="Rectangle 2"/>
          <p:cNvSpPr>
            <a:spLocks noGrp="1" noChangeArrowheads="1"/>
          </p:cNvSpPr>
          <p:nvPr>
            <p:ph idx="1"/>
          </p:nvPr>
        </p:nvSpPr>
        <p:spPr>
          <a:xfrm>
            <a:off x="391059" y="1873895"/>
            <a:ext cx="3378981" cy="3563558"/>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cs typeface="Times New Roman"/>
                <a:sym typeface="Times New Roman" charset="0"/>
              </a:rPr>
              <a:t>No sugars or carbohydrates!</a:t>
            </a:r>
          </a:p>
          <a:p>
            <a:r>
              <a:rPr lang="en-US" dirty="0" smtClean="0">
                <a:ea typeface="ヒラギノ明朝 ProN W3" charset="0"/>
                <a:cs typeface="Times New Roman"/>
                <a:sym typeface="Times New Roman" charset="0"/>
              </a:rPr>
              <a:t>Unlimited fats and protein</a:t>
            </a:r>
            <a:endParaRPr lang="en-US" dirty="0">
              <a:ea typeface="ヒラギノ明朝 ProN W3" charset="0"/>
              <a:cs typeface="Times New Roman"/>
              <a:sym typeface="Times New Roman" charset="0"/>
            </a:endParaRPr>
          </a:p>
          <a:p>
            <a:pPr marL="0" indent="0">
              <a:buNone/>
            </a:pPr>
            <a:endParaRPr lang="en-US" dirty="0" smtClean="0">
              <a:latin typeface="Times New Roman"/>
              <a:ea typeface="ヒラギノ明朝 ProN W3" charset="0"/>
              <a:cs typeface="Times New Roman"/>
              <a:sym typeface="Times New Roman" charset="0"/>
            </a:endParaRPr>
          </a:p>
          <a:p>
            <a:pPr marL="0" indent="0">
              <a:buNone/>
            </a:pPr>
            <a:endParaRPr lang="en-US" dirty="0">
              <a:latin typeface="Times New Roman"/>
              <a:ea typeface="ヒラギノ明朝 ProN W3" charset="0"/>
              <a:cs typeface="Times New Roman"/>
              <a:sym typeface="Times New Roman" charset="0"/>
            </a:endParaRPr>
          </a:p>
        </p:txBody>
      </p:sp>
      <p:sp>
        <p:nvSpPr>
          <p:cNvPr id="4" name="Rectangle 1"/>
          <p:cNvSpPr txBox="1">
            <a:spLocks noChangeArrowheads="1"/>
          </p:cNvSpPr>
          <p:nvPr/>
        </p:nvSpPr>
        <p:spPr bwMode="auto">
          <a:xfrm>
            <a:off x="4816171" y="274637"/>
            <a:ext cx="3689567" cy="1312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lvl1pPr algn="ctr" defTabSz="457200" rtl="0" eaLnBrk="0" fontAlgn="base" hangingPunct="0">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0" fontAlgn="base" hangingPunct="0">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fontAlgn="base">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a:lstStyle>
          <a:p>
            <a:r>
              <a:rPr lang="en-US" dirty="0" smtClean="0"/>
              <a:t>Mediterranean</a:t>
            </a:r>
          </a:p>
          <a:p>
            <a:r>
              <a:rPr lang="en-US" dirty="0" smtClean="0"/>
              <a:t> Diet</a:t>
            </a:r>
            <a:endParaRPr lang="en-US" dirty="0"/>
          </a:p>
        </p:txBody>
      </p:sp>
      <p:sp>
        <p:nvSpPr>
          <p:cNvPr id="5" name="Rectangle 2"/>
          <p:cNvSpPr txBox="1">
            <a:spLocks noChangeArrowheads="1"/>
          </p:cNvSpPr>
          <p:nvPr/>
        </p:nvSpPr>
        <p:spPr bwMode="auto">
          <a:xfrm>
            <a:off x="4457908" y="1849565"/>
            <a:ext cx="4325624" cy="35635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US" dirty="0" smtClean="0">
                <a:cs typeface="Times New Roman"/>
                <a:sym typeface="Times New Roman" charset="0"/>
              </a:rPr>
              <a:t>No saturated fats!</a:t>
            </a:r>
          </a:p>
          <a:p>
            <a:r>
              <a:rPr lang="en-US" dirty="0" smtClean="0">
                <a:cs typeface="Times New Roman"/>
                <a:sym typeface="Times New Roman" charset="0"/>
              </a:rPr>
              <a:t>No trans-unsaturated fats</a:t>
            </a:r>
          </a:p>
          <a:p>
            <a:pPr marL="0" indent="0">
              <a:buNone/>
            </a:pPr>
            <a:endParaRPr lang="en-US" dirty="0" smtClean="0">
              <a:cs typeface="Times New Roman"/>
              <a:sym typeface="Times New Roman" charset="0"/>
            </a:endParaRPr>
          </a:p>
          <a:p>
            <a:r>
              <a:rPr lang="en-US" dirty="0" smtClean="0">
                <a:ea typeface="ヒラギノ明朝 ProN W3" charset="0"/>
                <a:cs typeface="Times New Roman"/>
                <a:sym typeface="Times New Roman" charset="0"/>
              </a:rPr>
              <a:t>Some unsaturated fats are OK.</a:t>
            </a:r>
          </a:p>
          <a:p>
            <a:pPr marL="0" indent="0">
              <a:buFont typeface="Arial" charset="0"/>
              <a:buNone/>
            </a:pPr>
            <a:endParaRPr lang="en-US" dirty="0" smtClean="0">
              <a:latin typeface="Times New Roman"/>
              <a:ea typeface="ヒラギノ明朝 ProN W3" charset="0"/>
              <a:cs typeface="Times New Roman"/>
              <a:sym typeface="Times New Roman" charset="0"/>
            </a:endParaRPr>
          </a:p>
          <a:p>
            <a:pPr marL="0" indent="0">
              <a:buFont typeface="Arial" charset="0"/>
              <a:buNone/>
            </a:pPr>
            <a:endParaRPr lang="en-US" dirty="0">
              <a:latin typeface="Times New Roman"/>
              <a:ea typeface="ヒラギノ明朝 ProN W3" charset="0"/>
              <a:cs typeface="Times New Roman"/>
              <a:sym typeface="Times New Roman" charset="0"/>
            </a:endParaRPr>
          </a:p>
        </p:txBody>
      </p:sp>
      <p:sp>
        <p:nvSpPr>
          <p:cNvPr id="2" name="TextBox 1"/>
          <p:cNvSpPr txBox="1"/>
          <p:nvPr/>
        </p:nvSpPr>
        <p:spPr>
          <a:xfrm>
            <a:off x="912746" y="5413123"/>
            <a:ext cx="7491905" cy="769441"/>
          </a:xfrm>
          <a:prstGeom prst="rect">
            <a:avLst/>
          </a:prstGeom>
          <a:noFill/>
        </p:spPr>
        <p:txBody>
          <a:bodyPr wrap="none" rtlCol="0">
            <a:spAutoFit/>
          </a:bodyPr>
          <a:lstStyle/>
          <a:p>
            <a:r>
              <a:rPr lang="en-US" sz="4400" b="1" dirty="0" smtClean="0">
                <a:solidFill>
                  <a:srgbClr val="FF0000"/>
                </a:solidFill>
                <a:latin typeface="+mj-lt"/>
              </a:rPr>
              <a:t>How can they </a:t>
            </a:r>
            <a:r>
              <a:rPr lang="en-US" sz="4400" b="1" u="sng" dirty="0" smtClean="0">
                <a:solidFill>
                  <a:srgbClr val="FF0000"/>
                </a:solidFill>
                <a:latin typeface="+mj-lt"/>
              </a:rPr>
              <a:t>both</a:t>
            </a:r>
            <a:r>
              <a:rPr lang="en-US" sz="4400" b="1" dirty="0" smtClean="0">
                <a:solidFill>
                  <a:srgbClr val="FF0000"/>
                </a:solidFill>
                <a:latin typeface="+mj-lt"/>
              </a:rPr>
              <a:t> be healthy?</a:t>
            </a:r>
            <a:endParaRPr lang="en-US" sz="4400" b="1" dirty="0">
              <a:solidFill>
                <a:srgbClr val="FF0000"/>
              </a:solidFill>
              <a:latin typeface="+mj-lt"/>
            </a:endParaRPr>
          </a:p>
        </p:txBody>
      </p:sp>
    </p:spTree>
    <p:extLst>
      <p:ext uri="{BB962C8B-B14F-4D97-AF65-F5344CB8AC3E}">
        <p14:creationId xmlns:p14="http://schemas.microsoft.com/office/powerpoint/2010/main" val="42544456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Worksheet 4.3</a:t>
            </a:r>
            <a:br>
              <a:rPr lang="en-US" dirty="0" smtClean="0"/>
            </a:br>
            <a:r>
              <a:rPr lang="en-US" sz="3100" dirty="0" smtClean="0"/>
              <a:t>Diets</a:t>
            </a:r>
            <a:r>
              <a:rPr lang="en-US" sz="3100" dirty="0"/>
              <a:t>: Which One is Best?</a:t>
            </a:r>
          </a:p>
        </p:txBody>
      </p:sp>
      <p:sp>
        <p:nvSpPr>
          <p:cNvPr id="3074" name="Rectangle 2"/>
          <p:cNvSpPr>
            <a:spLocks noGrp="1" noChangeArrowheads="1"/>
          </p:cNvSpPr>
          <p:nvPr>
            <p:ph idx="1"/>
          </p:nvPr>
        </p:nvSpPr>
        <p:spPr>
          <a:xfrm>
            <a:off x="457200" y="1769839"/>
            <a:ext cx="8229600" cy="4339304"/>
          </a:xfrm>
          <a:ln/>
          <a:extLst>
            <a:ext uri="{91240B29-F687-4f45-9708-019B960494DF}">
              <a14:hiddenLine xmlns:a14="http://schemas.microsoft.com/office/drawing/2010/main" w="9525">
                <a:solidFill>
                  <a:schemeClr val="tx1"/>
                </a:solidFill>
                <a:miter lim="800000"/>
                <a:headEnd/>
                <a:tailEnd/>
              </a14:hiddenLine>
            </a:ext>
          </a:extLst>
        </p:spPr>
        <p:txBody>
          <a:bodyPr/>
          <a:lstStyle/>
          <a:p>
            <a:pPr marL="0" indent="0">
              <a:buNone/>
            </a:pPr>
            <a:r>
              <a:rPr lang="en-US" sz="2000" dirty="0"/>
              <a:t>The “Atkins” diet was developed 40 years ago with the purpose of controlling satiety by increasing consumption of fats and </a:t>
            </a:r>
            <a:r>
              <a:rPr lang="en-US" sz="2000" dirty="0" smtClean="0"/>
              <a:t>protein while severely limiting </a:t>
            </a:r>
            <a:r>
              <a:rPr lang="en-US" sz="2000" dirty="0"/>
              <a:t>consumption of carbohydrates </a:t>
            </a:r>
            <a:r>
              <a:rPr lang="en-US" sz="2000" dirty="0" smtClean="0"/>
              <a:t>and sugars.  </a:t>
            </a:r>
            <a:r>
              <a:rPr lang="en-US" sz="2000" dirty="0"/>
              <a:t>W</a:t>
            </a:r>
            <a:r>
              <a:rPr lang="en-US" sz="2000" dirty="0" smtClean="0"/>
              <a:t>hile </a:t>
            </a:r>
            <a:r>
              <a:rPr lang="en-US" sz="2000" dirty="0"/>
              <a:t>this diet has become very popular in Western countries, many </a:t>
            </a:r>
            <a:r>
              <a:rPr lang="en-US" sz="2000" dirty="0" smtClean="0"/>
              <a:t>people have questioned whether it can be healthy</a:t>
            </a:r>
            <a:r>
              <a:rPr lang="en-US" sz="2000" dirty="0"/>
              <a:t>.  </a:t>
            </a:r>
          </a:p>
          <a:p>
            <a:pPr marL="0" indent="0">
              <a:buNone/>
            </a:pPr>
            <a:r>
              <a:rPr lang="en-US" sz="2000" dirty="0" smtClean="0"/>
              <a:t>On the other hand, the </a:t>
            </a:r>
            <a:r>
              <a:rPr lang="en-US" sz="2000" dirty="0"/>
              <a:t>"Mediterranean" diet, </a:t>
            </a:r>
            <a:r>
              <a:rPr lang="en-US" sz="2000" dirty="0" smtClean="0"/>
              <a:t>entails </a:t>
            </a:r>
            <a:r>
              <a:rPr lang="en-US" sz="2000" dirty="0"/>
              <a:t>eating foods that </a:t>
            </a:r>
            <a:r>
              <a:rPr lang="en-US" sz="2000" dirty="0" smtClean="0"/>
              <a:t>substitute unsaturated fats found in plant oils </a:t>
            </a:r>
            <a:r>
              <a:rPr lang="en-US" sz="2000" dirty="0"/>
              <a:t>and Omega 3 fatty </a:t>
            </a:r>
            <a:r>
              <a:rPr lang="en-US" sz="2000" dirty="0" smtClean="0"/>
              <a:t>acids for saturated fats</a:t>
            </a:r>
            <a:r>
              <a:rPr lang="en-US" sz="2000" dirty="0"/>
              <a:t>. Advocates of this diet argue that consumption of saturated fats, commonly found in foods of animal origin high in protein and fat</a:t>
            </a:r>
            <a:r>
              <a:rPr lang="en-US" sz="2000" dirty="0" smtClean="0"/>
              <a:t>, and encouraged in the Atkins diet, will lead </a:t>
            </a:r>
            <a:r>
              <a:rPr lang="en-US" sz="2000" dirty="0"/>
              <a:t>to an increased risk of cardiovascular disease</a:t>
            </a:r>
          </a:p>
          <a:p>
            <a:pPr marL="0" indent="0">
              <a:buNone/>
            </a:pPr>
            <a:endParaRPr lang="en-US" sz="2000" dirty="0"/>
          </a:p>
        </p:txBody>
      </p:sp>
      <p:pic>
        <p:nvPicPr>
          <p:cNvPr id="2" name="Picture 1"/>
          <p:cNvPicPr>
            <a:picLocks noChangeAspect="1"/>
          </p:cNvPicPr>
          <p:nvPr/>
        </p:nvPicPr>
        <p:blipFill>
          <a:blip r:embed="rId3"/>
          <a:stretch>
            <a:fillRect/>
          </a:stretch>
        </p:blipFill>
        <p:spPr>
          <a:xfrm>
            <a:off x="192510" y="293581"/>
            <a:ext cx="1198246" cy="998538"/>
          </a:xfrm>
          <a:prstGeom prst="rect">
            <a:avLst/>
          </a:prstGeom>
        </p:spPr>
      </p:pic>
      <p:pic>
        <p:nvPicPr>
          <p:cNvPr id="3" name="Picture 2"/>
          <p:cNvPicPr>
            <a:picLocks noChangeAspect="1"/>
          </p:cNvPicPr>
          <p:nvPr/>
        </p:nvPicPr>
        <p:blipFill>
          <a:blip r:embed="rId4"/>
          <a:stretch>
            <a:fillRect/>
          </a:stretch>
        </p:blipFill>
        <p:spPr>
          <a:xfrm>
            <a:off x="7759699" y="274638"/>
            <a:ext cx="1291167" cy="974805"/>
          </a:xfrm>
          <a:prstGeom prst="rect">
            <a:avLst/>
          </a:prstGeom>
        </p:spPr>
      </p:pic>
    </p:spTree>
    <p:extLst>
      <p:ext uri="{BB962C8B-B14F-4D97-AF65-F5344CB8AC3E}">
        <p14:creationId xmlns:p14="http://schemas.microsoft.com/office/powerpoint/2010/main" val="26897383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a:t>Diets: Which One is Best?</a:t>
            </a:r>
          </a:p>
        </p:txBody>
      </p:sp>
      <p:sp>
        <p:nvSpPr>
          <p:cNvPr id="3074" name="Rectangle 2"/>
          <p:cNvSpPr>
            <a:spLocks noGrp="1" noChangeArrowheads="1"/>
          </p:cNvSpPr>
          <p:nvPr>
            <p:ph idx="1"/>
          </p:nvPr>
        </p:nvSpPr>
        <p:spPr>
          <a:xfrm>
            <a:off x="457200" y="1424079"/>
            <a:ext cx="8432468" cy="4339304"/>
          </a:xfrm>
          <a:ln/>
          <a:extLst>
            <a:ext uri="{91240B29-F687-4f45-9708-019B960494DF}">
              <a14:hiddenLine xmlns:a14="http://schemas.microsoft.com/office/drawing/2010/main" w="9525">
                <a:solidFill>
                  <a:schemeClr val="tx1"/>
                </a:solidFill>
                <a:miter lim="800000"/>
                <a:headEnd/>
                <a:tailEnd/>
              </a14:hiddenLine>
            </a:ext>
          </a:extLst>
        </p:spPr>
        <p:txBody>
          <a:bodyPr/>
          <a:lstStyle/>
          <a:p>
            <a:pPr marL="514350" lvl="0" indent="-514350">
              <a:buFont typeface="+mj-lt"/>
              <a:buAutoNum type="arabicPeriod"/>
            </a:pPr>
            <a:r>
              <a:rPr lang="en-US" sz="2400" dirty="0">
                <a:cs typeface="Times"/>
              </a:rPr>
              <a:t>Based </a:t>
            </a:r>
            <a:r>
              <a:rPr lang="en-US" sz="2400" dirty="0" smtClean="0">
                <a:cs typeface="Times"/>
              </a:rPr>
              <a:t>on </a:t>
            </a:r>
            <a:r>
              <a:rPr lang="en-US" sz="2400" dirty="0">
                <a:cs typeface="Times"/>
              </a:rPr>
              <a:t>your understanding </a:t>
            </a:r>
            <a:r>
              <a:rPr lang="en-US" sz="2400" dirty="0" smtClean="0">
                <a:cs typeface="Times"/>
              </a:rPr>
              <a:t>of nutrition and metabolism, </a:t>
            </a:r>
            <a:r>
              <a:rPr lang="en-US" sz="2400" dirty="0">
                <a:cs typeface="Times"/>
              </a:rPr>
              <a:t>what hypothesis would you make about </a:t>
            </a:r>
            <a:r>
              <a:rPr lang="en-US" sz="2400" dirty="0" smtClean="0">
                <a:cs typeface="Times"/>
              </a:rPr>
              <a:t>the health consequences of the </a:t>
            </a:r>
            <a:r>
              <a:rPr lang="en-US" sz="2400" dirty="0">
                <a:cs typeface="Times"/>
              </a:rPr>
              <a:t>two diets</a:t>
            </a:r>
            <a:r>
              <a:rPr lang="en-US" sz="2400" dirty="0" smtClean="0">
                <a:cs typeface="Times"/>
              </a:rPr>
              <a:t>?</a:t>
            </a:r>
          </a:p>
          <a:p>
            <a:pPr marL="514350" lvl="0" indent="-514350">
              <a:buFont typeface="+mj-lt"/>
              <a:buAutoNum type="arabicPeriod"/>
            </a:pPr>
            <a:endParaRPr lang="en-US" sz="2400" dirty="0">
              <a:cs typeface="Times"/>
            </a:endParaRPr>
          </a:p>
          <a:p>
            <a:pPr marL="514350" lvl="0" indent="-514350">
              <a:buFont typeface="+mj-lt"/>
              <a:buAutoNum type="arabicPeriod"/>
            </a:pPr>
            <a:r>
              <a:rPr lang="en-US" sz="2400" dirty="0" smtClean="0">
                <a:cs typeface="Times"/>
              </a:rPr>
              <a:t>How </a:t>
            </a:r>
            <a:r>
              <a:rPr lang="en-US" sz="2400" dirty="0">
                <a:cs typeface="Times"/>
              </a:rPr>
              <a:t>would you </a:t>
            </a:r>
            <a:r>
              <a:rPr lang="en-US" sz="2400" dirty="0" smtClean="0">
                <a:cs typeface="Times"/>
              </a:rPr>
              <a:t>set up </a:t>
            </a:r>
            <a:r>
              <a:rPr lang="en-US" sz="2400" dirty="0">
                <a:cs typeface="Times"/>
              </a:rPr>
              <a:t>an experiment to test your hypothesis?</a:t>
            </a:r>
          </a:p>
          <a:p>
            <a:pPr lvl="1">
              <a:buFont typeface="Arial"/>
              <a:buChar char="•"/>
            </a:pPr>
            <a:r>
              <a:rPr lang="en-US" sz="2400" dirty="0" smtClean="0">
                <a:cs typeface="Times"/>
              </a:rPr>
              <a:t>Who </a:t>
            </a:r>
            <a:r>
              <a:rPr lang="en-US" sz="2400" dirty="0">
                <a:cs typeface="Times"/>
              </a:rPr>
              <a:t>would you include in the study</a:t>
            </a:r>
            <a:r>
              <a:rPr lang="en-US" sz="2400" dirty="0" smtClean="0">
                <a:cs typeface="Times"/>
              </a:rPr>
              <a:t>?</a:t>
            </a:r>
          </a:p>
          <a:p>
            <a:pPr lvl="1">
              <a:buFont typeface="Arial"/>
              <a:buChar char="•"/>
            </a:pPr>
            <a:r>
              <a:rPr lang="en-US" sz="2400" dirty="0" smtClean="0">
                <a:cs typeface="Times"/>
              </a:rPr>
              <a:t>What </a:t>
            </a:r>
            <a:r>
              <a:rPr lang="en-US" sz="2400" dirty="0">
                <a:cs typeface="Times"/>
              </a:rPr>
              <a:t>would the conditions of the study be</a:t>
            </a:r>
            <a:r>
              <a:rPr lang="en-US" sz="2400" dirty="0" smtClean="0">
                <a:cs typeface="Times"/>
              </a:rPr>
              <a:t>?</a:t>
            </a:r>
          </a:p>
          <a:p>
            <a:pPr lvl="1">
              <a:buFont typeface="Arial"/>
              <a:buChar char="•"/>
            </a:pPr>
            <a:r>
              <a:rPr lang="en-US" sz="2400" dirty="0">
                <a:cs typeface="Times"/>
              </a:rPr>
              <a:t>What would you measure?</a:t>
            </a:r>
          </a:p>
          <a:p>
            <a:pPr marL="457200" lvl="1" indent="0">
              <a:buNone/>
            </a:pPr>
            <a:endParaRPr lang="en-US" sz="2400" dirty="0">
              <a:cs typeface="Times"/>
            </a:endParaRPr>
          </a:p>
          <a:p>
            <a:pPr marL="514350" indent="-514350">
              <a:buFont typeface="+mj-lt"/>
              <a:buAutoNum type="arabicPeriod"/>
            </a:pPr>
            <a:endParaRPr lang="en-US" dirty="0">
              <a:solidFill>
                <a:schemeClr val="accent2"/>
              </a:solidFill>
              <a:latin typeface="Times"/>
              <a:ea typeface="ヒラギノ明朝 ProN W3" charset="0"/>
              <a:cs typeface="Times"/>
              <a:sym typeface="Times New Roman" charset="0"/>
            </a:endParaRPr>
          </a:p>
        </p:txBody>
      </p:sp>
    </p:spTree>
    <p:extLst>
      <p:ext uri="{BB962C8B-B14F-4D97-AF65-F5344CB8AC3E}">
        <p14:creationId xmlns:p14="http://schemas.microsoft.com/office/powerpoint/2010/main" val="3241849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studies evaluated the diets</a:t>
            </a:r>
            <a:endParaRPr lang="en-US" dirty="0"/>
          </a:p>
        </p:txBody>
      </p:sp>
      <p:sp>
        <p:nvSpPr>
          <p:cNvPr id="3" name="Content Placeholder 2"/>
          <p:cNvSpPr>
            <a:spLocks noGrp="1"/>
          </p:cNvSpPr>
          <p:nvPr>
            <p:ph idx="1"/>
          </p:nvPr>
        </p:nvSpPr>
        <p:spPr>
          <a:xfrm>
            <a:off x="457200" y="1920575"/>
            <a:ext cx="8229600" cy="2850706"/>
          </a:xfrm>
        </p:spPr>
        <p:txBody>
          <a:bodyPr/>
          <a:lstStyle/>
          <a:p>
            <a:r>
              <a:rPr lang="en-US" dirty="0" smtClean="0">
                <a:latin typeface="+mj-lt"/>
                <a:cs typeface="Times New Roman"/>
              </a:rPr>
              <a:t>The </a:t>
            </a:r>
            <a:r>
              <a:rPr lang="en-US" dirty="0">
                <a:latin typeface="+mj-lt"/>
                <a:cs typeface="Times New Roman"/>
              </a:rPr>
              <a:t>two </a:t>
            </a:r>
            <a:r>
              <a:rPr lang="en-US" dirty="0" smtClean="0">
                <a:latin typeface="+mj-lt"/>
                <a:cs typeface="Times New Roman"/>
              </a:rPr>
              <a:t>publications we will study examined two </a:t>
            </a:r>
            <a:r>
              <a:rPr lang="en-US" dirty="0">
                <a:latin typeface="+mj-lt"/>
                <a:cs typeface="Times New Roman"/>
              </a:rPr>
              <a:t>cohorts of people based upon their adherence to </a:t>
            </a:r>
            <a:r>
              <a:rPr lang="en-US" dirty="0" smtClean="0">
                <a:latin typeface="+mj-lt"/>
                <a:cs typeface="Times New Roman"/>
              </a:rPr>
              <a:t>an Atkins</a:t>
            </a:r>
            <a:r>
              <a:rPr lang="en-US" dirty="0">
                <a:latin typeface="+mj-lt"/>
                <a:cs typeface="Times New Roman"/>
              </a:rPr>
              <a:t>-</a:t>
            </a:r>
            <a:r>
              <a:rPr lang="en-US" dirty="0" smtClean="0">
                <a:latin typeface="+mj-lt"/>
                <a:cs typeface="Times New Roman"/>
              </a:rPr>
              <a:t>like </a:t>
            </a:r>
            <a:r>
              <a:rPr lang="en-US" dirty="0">
                <a:latin typeface="+mj-lt"/>
                <a:cs typeface="Times New Roman"/>
              </a:rPr>
              <a:t>diet or a Mediterranean style diet.  Both publications </a:t>
            </a:r>
            <a:r>
              <a:rPr lang="en-US" dirty="0" smtClean="0">
                <a:latin typeface="+mj-lt"/>
                <a:cs typeface="Times New Roman"/>
              </a:rPr>
              <a:t>examined </a:t>
            </a:r>
            <a:r>
              <a:rPr lang="en-US" dirty="0">
                <a:latin typeface="+mj-lt"/>
                <a:cs typeface="Times New Roman"/>
              </a:rPr>
              <a:t>the relationship between the diet and cardiovascular diseases.</a:t>
            </a:r>
          </a:p>
          <a:p>
            <a:pPr marL="0" indent="0">
              <a:buNone/>
            </a:pPr>
            <a:r>
              <a:rPr lang="en-US" sz="1800" dirty="0">
                <a:cs typeface="Times New Roman"/>
              </a:rPr>
              <a:t> </a:t>
            </a:r>
            <a:r>
              <a:rPr lang="en-US" sz="1800" dirty="0" smtClean="0">
                <a:solidFill>
                  <a:schemeClr val="bg1">
                    <a:lumMod val="65000"/>
                  </a:schemeClr>
                </a:solidFill>
                <a:cs typeface="Times New Roman"/>
              </a:rPr>
              <a:t>.</a:t>
            </a:r>
            <a:endParaRPr lang="en-US" sz="1800" dirty="0">
              <a:solidFill>
                <a:schemeClr val="bg1">
                  <a:lumMod val="65000"/>
                </a:schemeClr>
              </a:solidFill>
              <a:cs typeface="Times New Roman"/>
            </a:endParaRPr>
          </a:p>
          <a:p>
            <a:pPr marL="0" indent="0">
              <a:buNone/>
            </a:pPr>
            <a:r>
              <a:rPr lang="en-US" sz="1800" dirty="0">
                <a:cs typeface="Times New Roman"/>
              </a:rPr>
              <a:t> </a:t>
            </a:r>
          </a:p>
        </p:txBody>
      </p:sp>
    </p:spTree>
    <p:extLst>
      <p:ext uri="{BB962C8B-B14F-4D97-AF65-F5344CB8AC3E}">
        <p14:creationId xmlns:p14="http://schemas.microsoft.com/office/powerpoint/2010/main" val="32846724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D final colo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MD final colors.thmx</Template>
  <TotalTime>13912</TotalTime>
  <Words>705</Words>
  <Application>Microsoft Macintosh PowerPoint</Application>
  <PresentationFormat>On-screen Show (4:3)</PresentationFormat>
  <Paragraphs>114</Paragraphs>
  <Slides>20</Slides>
  <Notes>8</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MD final colors</vt:lpstr>
      <vt:lpstr>PowerPoint Presentation</vt:lpstr>
      <vt:lpstr>Do Now</vt:lpstr>
      <vt:lpstr>Atkins vs. Mediterranean Diet</vt:lpstr>
      <vt:lpstr>Atkins Diet</vt:lpstr>
      <vt:lpstr>PowerPoint Presentation</vt:lpstr>
      <vt:lpstr>Atkins Diet</vt:lpstr>
      <vt:lpstr>Worksheet 4.3 Diets: Which One is Best?</vt:lpstr>
      <vt:lpstr>Diets: Which One is Best?</vt:lpstr>
      <vt:lpstr>Two studies evaluated the diets</vt:lpstr>
      <vt:lpstr>Based on your hypothesis what would you predict?</vt:lpstr>
      <vt:lpstr>Real data from two studies!</vt:lpstr>
      <vt:lpstr>Two studies evaluated the diets</vt:lpstr>
      <vt:lpstr>Stop here!</vt:lpstr>
      <vt:lpstr>Predict the next result</vt:lpstr>
      <vt:lpstr>Real data from two studies!</vt:lpstr>
      <vt:lpstr>Real data from two studies!</vt:lpstr>
      <vt:lpstr>Who did the studies use as subjects?</vt:lpstr>
      <vt:lpstr>Who did the studies use as subjects?</vt:lpstr>
      <vt:lpstr>Wrap Up</vt:lpstr>
      <vt:lpstr>Homework</vt:lpstr>
    </vt:vector>
  </TitlesOfParts>
  <Company>tufts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berri jacque</dc:creator>
  <cp:lastModifiedBy>Stephanie Tammen</cp:lastModifiedBy>
  <cp:revision>335</cp:revision>
  <cp:lastPrinted>2010-11-09T17:54:24Z</cp:lastPrinted>
  <dcterms:created xsi:type="dcterms:W3CDTF">2012-01-20T17:36:20Z</dcterms:created>
  <dcterms:modified xsi:type="dcterms:W3CDTF">2014-12-13T02:02:34Z</dcterms:modified>
</cp:coreProperties>
</file>